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4"/>
  </p:sldMasterIdLst>
  <p:notesMasterIdLst>
    <p:notesMasterId r:id="rId37"/>
  </p:notesMasterIdLst>
  <p:handoutMasterIdLst>
    <p:handoutMasterId r:id="rId38"/>
  </p:handoutMasterIdLst>
  <p:sldIdLst>
    <p:sldId id="2147481099" r:id="rId5"/>
    <p:sldId id="2147481100" r:id="rId6"/>
    <p:sldId id="2147481087" r:id="rId7"/>
    <p:sldId id="2147471493" r:id="rId8"/>
    <p:sldId id="2147481104" r:id="rId9"/>
    <p:sldId id="2147481119" r:id="rId10"/>
    <p:sldId id="2147481106" r:id="rId11"/>
    <p:sldId id="2147481105" r:id="rId12"/>
    <p:sldId id="2147481114" r:id="rId13"/>
    <p:sldId id="2147481111" r:id="rId14"/>
    <p:sldId id="2147481112" r:id="rId15"/>
    <p:sldId id="2147481107" r:id="rId16"/>
    <p:sldId id="2147481101" r:id="rId17"/>
    <p:sldId id="2147481116" r:id="rId18"/>
    <p:sldId id="2147481102" r:id="rId19"/>
    <p:sldId id="2147481110" r:id="rId20"/>
    <p:sldId id="2147481129" r:id="rId21"/>
    <p:sldId id="2147481108" r:id="rId22"/>
    <p:sldId id="2147481109" r:id="rId23"/>
    <p:sldId id="2147481115" r:id="rId24"/>
    <p:sldId id="2147481117" r:id="rId25"/>
    <p:sldId id="2147481118" r:id="rId26"/>
    <p:sldId id="2147481120" r:id="rId27"/>
    <p:sldId id="2147481121" r:id="rId28"/>
    <p:sldId id="2147481122" r:id="rId29"/>
    <p:sldId id="2147481123" r:id="rId30"/>
    <p:sldId id="2147481124" r:id="rId31"/>
    <p:sldId id="2147481126" r:id="rId32"/>
    <p:sldId id="2147481125" r:id="rId33"/>
    <p:sldId id="2147481127" r:id="rId34"/>
    <p:sldId id="256" r:id="rId35"/>
    <p:sldId id="2147481128" r:id="rId36"/>
  </p:sldIdLst>
  <p:sldSz cx="12192000" cy="6858000"/>
  <p:notesSz cx="6805613" cy="9944100"/>
  <p:defaultTextStyle>
    <a:defPPr>
      <a:defRPr lang="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A5A0322C-A190-4FF1-B9DB-BF447EB5ACC4}">
          <p14:sldIdLst>
            <p14:sldId id="2147481099"/>
            <p14:sldId id="2147481100"/>
            <p14:sldId id="2147481087"/>
            <p14:sldId id="2147471493"/>
            <p14:sldId id="2147481104"/>
            <p14:sldId id="2147481119"/>
            <p14:sldId id="2147481106"/>
            <p14:sldId id="2147481105"/>
            <p14:sldId id="2147481114"/>
            <p14:sldId id="2147481111"/>
            <p14:sldId id="2147481112"/>
            <p14:sldId id="2147481107"/>
            <p14:sldId id="2147481101"/>
            <p14:sldId id="2147481116"/>
            <p14:sldId id="2147481102"/>
            <p14:sldId id="2147481110"/>
            <p14:sldId id="2147481129"/>
            <p14:sldId id="2147481108"/>
            <p14:sldId id="2147481109"/>
            <p14:sldId id="2147481115"/>
            <p14:sldId id="2147481117"/>
            <p14:sldId id="2147481118"/>
            <p14:sldId id="2147481120"/>
            <p14:sldId id="2147481121"/>
            <p14:sldId id="2147481122"/>
            <p14:sldId id="2147481123"/>
            <p14:sldId id="2147481124"/>
            <p14:sldId id="2147481126"/>
            <p14:sldId id="2147481125"/>
            <p14:sldId id="2147481127"/>
            <p14:sldId id="256"/>
            <p14:sldId id="21474811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9D5D1A-05A0-550D-ACC0-ACBC42575E5B}" name="HAMILTON Charles" initials="HC" userId="S::charles.hamilton@soprasteria.com::2bc9b81e-b9f1-4e2b-a37d-95de9e1dbd1a" providerId="AD"/>
  <p188:author id="{3D6CD131-47C1-FDA5-C9BA-A9AE2FC13DB0}" name="LARSEN Annabel" initials="LA" userId="S::annabel.larsen@soprasteria.com::d122f503-cd11-49c2-89b1-632b782b6d32" providerId="AD"/>
  <p188:author id="{343EFB4F-FB54-EA00-79E0-C54632F99914}" name="SANDBU Marius" initials="" userId="S::marius.sandbu@soprasteria.com::99e1b15c-66da-4d0b-b826-9b8374e2f0a2" providerId="AD"/>
  <p188:author id="{CC483163-3CC0-6EA1-DE5F-AB6853949FBB}" name="OBRESTAD Peter" initials="PO" userId="S::peter.obrestad@soprasteria.com::03b901e7-bf3d-4199-b84e-e365689325c6" providerId="AD"/>
  <p188:author id="{7B77CE71-D8D4-355A-CC98-4EA2485A0CDD}" name="JACOBSEN Stein" initials="JS" userId="S::sw.jacobsen@soprasteria.com::2997cd74-c097-4b08-acb0-25bf5c893b54" providerId="AD"/>
  <p188:author id="{4E080187-9706-0FDD-4CB5-AC14E7F71087}" name="RODSJOSAETHER Turid" initials="" userId="S::turid.rodsjosaether@soprasteria.com::a7b2717f-dced-4e30-ba02-e743d90f377c" providerId="AD"/>
  <p188:author id="{88418C8D-F585-4621-59ED-3AAD55DFE261}" name="MATHISEN Jill" initials="MJ" userId="S::jill.mathisen@soprasteria.com::26eeb1df-5a08-4af7-882c-70d514fbad1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AGE Ingerid" initials="WI" lastIdx="4" clrIdx="0">
    <p:extLst>
      <p:ext uri="{19B8F6BF-5375-455C-9EA6-DF929625EA0E}">
        <p15:presenceInfo xmlns:p15="http://schemas.microsoft.com/office/powerpoint/2012/main" userId="S::ingerid.waage@soprasteria.com::046e044c-2840-4046-afd5-c518cc1cb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2120"/>
    <a:srgbClr val="D10928"/>
    <a:srgbClr val="EF7802"/>
    <a:srgbClr val="EA6708"/>
    <a:srgbClr val="E85E0B"/>
    <a:srgbClr val="DF3E16"/>
    <a:srgbClr val="D0042A"/>
    <a:srgbClr val="BF0940"/>
    <a:srgbClr val="A51361"/>
    <a:srgbClr val="7F1D8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ddels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7" autoAdjust="0"/>
    <p:restoredTop sz="94660"/>
  </p:normalViewPr>
  <p:slideViewPr>
    <p:cSldViewPr snapToGrid="0">
      <p:cViewPr varScale="1">
        <p:scale>
          <a:sx n="96" d="100"/>
          <a:sy n="96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b="1">
                <a:latin typeface="Tahoma" panose="020B0604030504040204" pitchFamily="34" charset="0"/>
              </a:rPr>
              <a:t>Sopra Steria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b="1">
                <a:latin typeface="Tahoma" panose="020B0604030504040204" pitchFamily="34" charset="0"/>
              </a:rPr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b="1" smtClean="0">
                <a:latin typeface="Tahoma" panose="020B0604030504040204" pitchFamily="34" charset="0"/>
              </a:rPr>
              <a:t>‹#›</a:t>
            </a:fld>
            <a:endParaRPr lang="fr-FR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FFA15751-71F6-48FA-9E72-AC2A9C8346A7}" type="datetimeFigureOut">
              <a:rPr lang="fr-FR" smtClean="0"/>
              <a:pPr/>
              <a:t>28/08/2024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2F99E83D-10BD-4912-838C-C14C2B9472B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2ADC0-909F-0543-A922-13880F1A3B43}" type="slidenum">
              <a:rPr lang="en-NO" smtClean="0"/>
              <a:t>31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54695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5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sv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9.sv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AB0E251-385A-7536-E08E-3F1829040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C800620-5E71-6253-0250-696E7D7098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0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7187792" y="1"/>
            <a:ext cx="5004208" cy="5876924"/>
            <a:chOff x="7307848" y="1"/>
            <a:chExt cx="4884150" cy="5735928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29519" y="1"/>
              <a:ext cx="2962479" cy="5735928"/>
            </a:xfrm>
            <a:prstGeom prst="rect">
              <a:avLst/>
            </a:prstGeom>
          </p:spPr>
        </p:pic>
        <p:pic>
          <p:nvPicPr>
            <p:cNvPr id="8" name="Image 7" descr="Une image contenant personne, sombre&#10;&#10;Description générée automatiquement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07848" y="6212"/>
              <a:ext cx="4520648" cy="5729717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1B19A0EE-1505-620A-E365-F8ED35EB47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76640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6901840" y="-9374"/>
            <a:ext cx="5290159" cy="5886300"/>
            <a:chOff x="7028759" y="-9150"/>
            <a:chExt cx="5163241" cy="5745079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9519" y="-9149"/>
              <a:ext cx="2962479" cy="57450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759" y="-9150"/>
              <a:ext cx="5163241" cy="5745079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B978CF98-3A6A-F8AB-ED38-502A211411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58044B4A-B13E-1291-80AD-E7B75DD8293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BC84D5E-A2BD-74F9-3D0E-3ECEABA298F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02B89978-9E90-FB08-A775-83666F41EA2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1C7F9AB8-12BA-DCBD-A7F0-7397A40D2EC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A7022BF0-D3F9-356A-1158-8C3B8EEE95E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9F681-54F0-21AD-8EBE-1F485063E72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C65A2EF9-A7B0-ADDD-323B-240C36D2B79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4BE42A73-52BE-BF1E-7759-250FD87525B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A5FB514-7416-22CB-8F11-E6605F4ABA9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2D394EEB-0AE9-74EC-5DB1-FEB051C56AE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5FD5E27-910D-90B0-DD56-5DF425CE3E4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564791-54FA-CD8E-4486-86F26E8152D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020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1635315" y="-1635314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9" name="Image 18" descr="Une image contenant ciel, extérieur, personne, bras&#10;&#10;Description générée automatiquement">
            <a:extLst>
              <a:ext uri="{FF2B5EF4-FFF2-40B4-BE49-F238E27FC236}">
                <a16:creationId xmlns:a16="http://schemas.microsoft.com/office/drawing/2014/main" id="{F0345C9A-AA26-31A8-75BF-93E6C8C83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156696" y="1"/>
            <a:ext cx="3035304" cy="58769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personne, arme, épée, bras&#10;&#10;Description générée automatiquement">
            <a:extLst>
              <a:ext uri="{FF2B5EF4-FFF2-40B4-BE49-F238E27FC236}">
                <a16:creationId xmlns:a16="http://schemas.microsoft.com/office/drawing/2014/main" id="{53C19B81-C032-7ED7-48AC-714000D70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23588" y="178759"/>
            <a:ext cx="5837164" cy="569816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AEFA57-A82A-4775-15C6-83E4C0BCEE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2830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2D1A1-6998-6978-F2AD-8D7BFB95A338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2" name="Image 1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DE3DBBA-D34F-79E7-63CF-E9355DC3D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9"/>
            <a:ext cx="3035300" cy="58860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personne, homme, debout, sombre&#10;&#10;Description générée automatiquement">
            <a:extLst>
              <a:ext uri="{FF2B5EF4-FFF2-40B4-BE49-F238E27FC236}">
                <a16:creationId xmlns:a16="http://schemas.microsoft.com/office/drawing/2014/main" id="{34D70D03-C664-40D8-0FFC-2CB6A9E20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42" y="0"/>
            <a:ext cx="6097946" cy="587880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9821DFF2-553E-FBC1-868A-F5077E1B23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77124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gens, restaurant&#10;&#10;Description générée automatiquement">
            <a:extLst>
              <a:ext uri="{FF2B5EF4-FFF2-40B4-BE49-F238E27FC236}">
                <a16:creationId xmlns:a16="http://schemas.microsoft.com/office/drawing/2014/main" id="{D27436C3-D930-3539-99DC-DFEB4361F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25" y="168"/>
            <a:ext cx="3090975" cy="587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5" name="Image 4" descr="Une image contenant personne, homme, sombre&#10;&#10;Description générée automatiquement">
            <a:extLst>
              <a:ext uri="{FF2B5EF4-FFF2-40B4-BE49-F238E27FC236}">
                <a16:creationId xmlns:a16="http://schemas.microsoft.com/office/drawing/2014/main" id="{B8B520C8-2E49-4AC4-A81E-18C15C02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63" y="-9164"/>
            <a:ext cx="5162837" cy="58860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>
            <a:extLst>
              <a:ext uri="{FF2B5EF4-FFF2-40B4-BE49-F238E27FC236}">
                <a16:creationId xmlns:a16="http://schemas.microsoft.com/office/drawing/2014/main" id="{C175574D-99DC-FFA2-C3DE-045900840F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43621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231F75D-A3D2-8DD1-37EE-B22D6C2E2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33" y="168"/>
            <a:ext cx="3090968" cy="5876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6AFEE9-7BED-AFF6-252D-38F18A03E71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8" name="Image 7" descr="Une image contenant personne, extérieur, sombre&#10;&#10;Description générée automatiquement">
            <a:extLst>
              <a:ext uri="{FF2B5EF4-FFF2-40B4-BE49-F238E27FC236}">
                <a16:creationId xmlns:a16="http://schemas.microsoft.com/office/drawing/2014/main" id="{FDA70619-58B0-2536-76B3-9E534DD37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133" y="-9373"/>
            <a:ext cx="5462867" cy="588629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F63F3B6C-4D26-F282-15F5-AB510F144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37633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D6C8F30-F02C-41EC-555B-4FBAAC330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67" y="-8292"/>
            <a:ext cx="3091233" cy="588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4C83F6D-46AC-3265-5F62-DAFA2CD59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24"/>
          <a:stretch/>
        </p:blipFill>
        <p:spPr>
          <a:xfrm>
            <a:off x="5303519" y="-377411"/>
            <a:ext cx="6888481" cy="625433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A4B4036-CE17-46A6-4E3F-8AF5D4ED1F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159609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8" name="Image 17" descr="Une image contenant ciel, personne, extérieur, planche&#10;&#10;Description générée automatiquement">
            <a:extLst>
              <a:ext uri="{FF2B5EF4-FFF2-40B4-BE49-F238E27FC236}">
                <a16:creationId xmlns:a16="http://schemas.microsoft.com/office/drawing/2014/main" id="{E13590B8-7277-AE61-9E26-FE67ED502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9688" y="-9150"/>
            <a:ext cx="3262312" cy="5886075"/>
          </a:xfrm>
          <a:prstGeom prst="rect">
            <a:avLst/>
          </a:prstGeom>
        </p:spPr>
      </p:pic>
      <p:pic>
        <p:nvPicPr>
          <p:cNvPr id="19" name="Image 1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78A321-F60D-A4FB-C28B-AEE8E84B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963" y="-9151"/>
            <a:ext cx="5498304" cy="5876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34413810-E2EA-8C40-C840-1A7AAA240A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66759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9" name="Image 8" descr="Une image contenant arbre, personne, extérieur&#10;&#10;Description générée automatiquement">
            <a:extLst>
              <a:ext uri="{FF2B5EF4-FFF2-40B4-BE49-F238E27FC236}">
                <a16:creationId xmlns:a16="http://schemas.microsoft.com/office/drawing/2014/main" id="{B7B673E9-0925-4C30-D0F3-C513BB89C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3257" cy="5876925"/>
          </a:xfrm>
          <a:prstGeom prst="rect">
            <a:avLst/>
          </a:prstGeom>
        </p:spPr>
      </p:pic>
      <p:pic>
        <p:nvPicPr>
          <p:cNvPr id="12" name="Image 11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481C53-8E26-E6C1-EE98-98C2D4496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137" y="0"/>
            <a:ext cx="6076863" cy="5876925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7FF6E88C-CDD0-0DCC-4C5D-B6882BBE9F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057546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6A256AF-F673-B00F-02D0-AB1A9C9C6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8"/>
            <a:ext cx="3035299" cy="5886073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9361D16-9979-33DB-CAA4-7235678CC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093029" y="-9374"/>
            <a:ext cx="5098971" cy="588629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BE13D89-A1DE-36EB-BDF9-EB4F7A5587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6841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3E20222-9EC3-B2A1-408F-504E64968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CB62AC-F794-40AF-09D5-A3506D083F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3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71D2A35-D9D3-956D-E3B2-F7F9CD1E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14"/>
            <a:ext cx="3035300" cy="5876911"/>
          </a:xfrm>
          <a:prstGeom prst="rect">
            <a:avLst/>
          </a:prstGeom>
        </p:spPr>
      </p:pic>
      <p:pic>
        <p:nvPicPr>
          <p:cNvPr id="17" name="Image 16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122341-9EBD-0700-48ED-D28F6A84E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136" y="-9358"/>
            <a:ext cx="4137864" cy="5886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797273-051E-9C69-A5C7-D6049A287E6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32FB9CDC-55C3-FD61-0D8E-5D97374AD3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998921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4" name="Image 3" descr="Une image contenant personne, intérieur, homme, table&#10;&#10;Description générée automatiquement">
            <a:extLst>
              <a:ext uri="{FF2B5EF4-FFF2-40B4-BE49-F238E27FC236}">
                <a16:creationId xmlns:a16="http://schemas.microsoft.com/office/drawing/2014/main" id="{61AB0F85-7CB6-711E-C327-50F66B1B8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5300" cy="5876925"/>
          </a:xfrm>
          <a:prstGeom prst="rect">
            <a:avLst/>
          </a:prstGeom>
        </p:spPr>
      </p:pic>
      <p:pic>
        <p:nvPicPr>
          <p:cNvPr id="8" name="Image 7" descr="Une image contenant personne, homme, sombre, mâle&#10;&#10;Description générée automatiquement">
            <a:extLst>
              <a:ext uri="{FF2B5EF4-FFF2-40B4-BE49-F238E27FC236}">
                <a16:creationId xmlns:a16="http://schemas.microsoft.com/office/drawing/2014/main" id="{8D09CC04-070E-FA95-9956-259CD78465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306" y="172720"/>
            <a:ext cx="7719694" cy="570420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E5ECE328-6449-7605-6BD9-D2B6608788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AEF85209-5E00-237C-F6F7-3551C70EE2A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24BD7158-245C-1FF7-D5DC-E6916CC4743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5049316E-9DF8-08EB-D065-275AD4A33C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28B507DB-393D-0CDA-4BA4-822E6761D3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54C9401-45F8-0591-4CEC-E8F45D4DF0C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6C38B88A-6078-9F70-AA62-5AA947DB0A7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D349F6BE-4FD5-5ACC-53FF-F832AA59EE6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3D3915D-5879-50C2-E98B-C5814FD123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046E858-09CE-63B6-F58E-6A8DAB5D64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5206BF-1A10-C3F8-29AF-05E3709E579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D7C4AD32-23F1-D67D-1C29-BA75A223D20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7A9071A1-C830-6EA7-817A-A5F53D34AA5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2315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59F38E8A-CA06-AD1B-CDA8-9B32638F63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7227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/>
          <a:lstStyle/>
          <a:p>
            <a:r>
              <a:rPr lang="en-US"/>
              <a:t>Click to edit master subtitle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6FE81A3-DCA0-83A8-1732-9B30E2463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80648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 anchor="t"/>
          <a:lstStyle/>
          <a:p>
            <a:r>
              <a:rPr lang="en-US"/>
              <a:t>Click to edit master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06A4B61-FBEA-F0FD-7D8B-14307FCF7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310963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8084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9" y="1484743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8FE5E18-AF66-257C-41BF-7EA78EC8B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5A949E5F-6EBF-D670-69CC-61ED7A9549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863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038563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258866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34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7112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319F6-FA47-5075-212E-7E1404F84A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41E7A487-74E3-4564-A516-173A54E826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6261742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636170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283657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83040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0401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97077"/>
            <a:ext cx="3740725" cy="52347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57622-3E05-653F-D4F3-9169D2160D72}"/>
              </a:ext>
            </a:extLst>
          </p:cNvPr>
          <p:cNvSpPr txBox="1"/>
          <p:nvPr userDrawn="1"/>
        </p:nvSpPr>
        <p:spPr>
          <a:xfrm>
            <a:off x="4162856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66362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220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772CD3A1-F730-2280-26C3-575370A01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1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7" y="-333942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40" y="1780000"/>
            <a:ext cx="3378478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D2FBBAD-5374-D8EF-A60D-E056DBAA90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57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71707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3554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9173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482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00599" y="1469433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D22E045-CECE-CDBB-76A8-A7CEDCA0D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  <p15:guide id="3" orient="horz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4FCE6101-7B66-4D94-5297-639A2900F4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EB10B7-6533-2370-6CE2-752580953B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229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5101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7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D23DC444-F46F-CAE0-17CB-3D176EE0B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43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3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3BDFE4E5-43FE-CA45-4998-836CC99C2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746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5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84B296D7-56EE-F883-3507-B8AB06F58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15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7CB1E9-465B-E849-C694-9B7104141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1460162" cy="5876923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9FCEA0-8AF6-AD6A-DCD4-D00E52D7444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2C0A8E2-AFF3-0155-A6DF-0D1CB5BB6C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8415094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9" descr="Une image contenant personne, engin&#10;&#10;Description générée automatiquement">
            <a:extLst>
              <a:ext uri="{FF2B5EF4-FFF2-40B4-BE49-F238E27FC236}">
                <a16:creationId xmlns:a16="http://schemas.microsoft.com/office/drawing/2014/main" id="{8B7AB3D6-4C87-80B9-8B59-804E9BCAD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60162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789667-2E04-B8A4-6C71-286E64A6426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DBBDCDE-79B9-CF42-CABA-A3CE0E1E7A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5312918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6">
            <a:extLst>
              <a:ext uri="{FF2B5EF4-FFF2-40B4-BE49-F238E27FC236}">
                <a16:creationId xmlns:a16="http://schemas.microsoft.com/office/drawing/2014/main" id="{BC64A6C3-BB83-68F8-3796-DA871B1A5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-1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E6A782-6909-7C35-354B-7D79178203A4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3CCB435-20EA-829A-2A5F-6916E21B56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876211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E6A782-6909-7C35-354B-7D79178203A4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956C34D3-33CC-359C-9C53-6F5BE7A2D5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190290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980490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938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961B796F-74AA-BC06-39B1-2F62330B7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5FAAF4A-E11C-0D1C-3BE6-75F72649F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3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83261" y="1938101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474790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281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80486" y="1937529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75528" y="1937529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5579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2" y="1397000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15A4BE-DEE1-4414-C871-84083D57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55F2E3CE-9BA7-5947-7F38-5129C1F0F2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34573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</p:spTree>
    <p:extLst>
      <p:ext uri="{BB962C8B-B14F-4D97-AF65-F5344CB8AC3E}">
        <p14:creationId xmlns:p14="http://schemas.microsoft.com/office/powerpoint/2010/main" val="17704296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ADD9D4-0571-A540-D90F-BF0AC0EAC5DC}"/>
              </a:ext>
            </a:extLst>
          </p:cNvPr>
          <p:cNvCxnSpPr>
            <a:cxnSpLocks/>
          </p:cNvCxnSpPr>
          <p:nvPr userDrawn="1"/>
        </p:nvCxnSpPr>
        <p:spPr>
          <a:xfrm>
            <a:off x="4066073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E4EDC8E-06AA-8542-3D11-8C116BD1C5E4}"/>
              </a:ext>
            </a:extLst>
          </p:cNvPr>
          <p:cNvCxnSpPr>
            <a:cxnSpLocks/>
          </p:cNvCxnSpPr>
          <p:nvPr userDrawn="1"/>
        </p:nvCxnSpPr>
        <p:spPr>
          <a:xfrm>
            <a:off x="8129036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52218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70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181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79879" y="2695448"/>
            <a:ext cx="9101540" cy="3677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b="1" spc="-300"/>
              <a:t>Q&amp;A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1D0D6DF-5FF2-81E2-0330-029816A6C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88878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8" y="-2456008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F86581D5-E89F-6BB1-0490-951A5E89B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5682" y="6051376"/>
            <a:ext cx="1773488" cy="22571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409797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9393" y="1600243"/>
            <a:ext cx="6867148" cy="36483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6" name="Image 5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0F45E525-2092-DCB3-A3B8-603231AB6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779633"/>
            <a:ext cx="11317287" cy="448610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7FEE60B4-C736-621C-5B42-A2DB15E6B9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3" name="Ellipse 4">
            <a:extLst>
              <a:ext uri="{FF2B5EF4-FFF2-40B4-BE49-F238E27FC236}">
                <a16:creationId xmlns:a16="http://schemas.microsoft.com/office/drawing/2014/main" id="{3D866837-18D0-0CE6-61CB-8DF7ED600D3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8449529-DAAD-1334-B331-83175AEE3CE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6022F8A0-0044-D7CC-0202-509368B05D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CF14F81-9B54-E5B8-659D-F5B761A901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7AF5FC0B-E3FB-673A-DEF2-5BFE7353B83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4BCE902-73B5-039A-938C-470DB67F9CF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173C67A9-3488-D9EA-BBCD-E2FB2E0E2D6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D818A56C-2599-FB24-7A0E-EBFF871CB55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228FBF01-D950-E798-F69D-F9F4E31F00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9DB6AC2D-DCD7-74BC-436C-061FF9DF5D8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01347209-4541-9982-2940-AA6CC57D15D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02BD1495-A2F6-FDE0-6E35-1D946A44A0C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89779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CD3D01A-D13D-1F92-5EF4-5491CF37B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07AE5-58DD-ECAC-F4EE-9C21D11E8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83069-9A8A-F743-9F8E-D6594AD9D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ECA6A77-9FA0-AAB9-5411-F5CFFC2D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1F1A3A6E-29C9-FA86-F840-83F4DFDF31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sz="4000" b="1" dirty="0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814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74713" y="773113"/>
            <a:ext cx="11317287" cy="4492625"/>
          </a:xfrm>
        </p:spPr>
        <p:txBody>
          <a:bodyPr/>
          <a:lstStyle/>
          <a:p>
            <a:r>
              <a:rPr lang="nb-NO"/>
              <a:t>Klikk på ikonet for å legge til et bilde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B0D2FDF-00E3-D9A2-F92D-6F28B23BCE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170902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4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CA3EC2-94B4-39FD-4B8C-667A0F8EC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95" y="-9145"/>
            <a:ext cx="11467658" cy="5274883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237AA362-4063-51A0-9207-9DE9734915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492167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FC0F34-4B31-09D4-32A3-715359E199B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11460163" cy="5265738"/>
          </a:xfrm>
          <a:solidFill>
            <a:schemeClr val="bg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FC24BCA3-B330-CCA9-220A-E8A8C8AAB7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CB31A8CA-C6A3-21C4-196D-2B0C126CB73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9">
            <a:extLst>
              <a:ext uri="{FF2B5EF4-FFF2-40B4-BE49-F238E27FC236}">
                <a16:creationId xmlns:a16="http://schemas.microsoft.com/office/drawing/2014/main" id="{34DAD1EA-2640-DC64-FAD1-2DD290BC8CC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32BA46B5-4907-C093-EDEF-98A3F57758F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B5EBCB56-33CB-B6FB-6E3C-746E75AF91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9F030D93-61BD-A5CD-5201-F6786061652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D605D96D-661F-1F43-9474-6BB4629DEA7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465E5CAA-0D16-7239-6AB9-F90337D2D57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41644CE-7167-F380-40F9-3FCE839833FF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50CFC0A7-09B0-7CBA-9C39-602B7D22713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D9AB8867-5B5E-6A9A-E79C-A29D58BE6AE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75F865DB-99C0-9B6A-DA5E-48BB35CE1DC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77F25BC7-46E1-7F60-CCF8-78AFBB1A8A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7917969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9" y="358586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Cliquez pour modifier le titre</a:t>
            </a:r>
            <a:endParaRPr lang="fr-FR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fr-FR"/>
              <a:t>Cliquez pour modifier le sous-titre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>
                <a:solidFill>
                  <a:schemeClr val="bg2"/>
                </a:solidFill>
              </a:rPr>
              <a:t>‹#›</a:t>
            </a:fld>
            <a:endParaRPr lang="fr-FR" sz="1000">
              <a:solidFill>
                <a:schemeClr val="bg2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4E9E1323-73A6-45A2-6DD4-ED1C9CFD0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357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C9B6F3-E735-840E-3BE2-D2B3CC81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0311"/>
            <a:ext cx="11018520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5275CD-9BC7-D5C8-CFA6-C95A6628B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0" cy="27699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694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49737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844368"/>
            <a:ext cx="12379568" cy="3302698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CE6E8CE-8F11-3F60-9DA8-1FD661975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49" y="3033223"/>
            <a:ext cx="11025188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b="0" cap="none" spc="-5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3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en-GB" noProof="0"/>
              <a:t>Text – Tahoma 18pt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Color of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717502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25B63D3F-D966-9842-AE49-13D92089E6B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AAFA8EA6-CB99-4544-8FC0-C20C3881299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A063BE41-BFBF-0F4A-B4D8-D6D96D71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22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>
          <a:xfrm>
            <a:off x="489290" y="1701799"/>
            <a:ext cx="11198620" cy="439964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4834" y="241309"/>
            <a:ext cx="11182351" cy="126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40387160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E39-B10B-E55F-977A-C978FE8C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B4866-D51A-FB76-CF50-95A9F305D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B18E1-DD42-91CE-6DC8-880F046C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0263E-8249-4DC8-85AF-BF45DF7AFB2A}" type="datetimeFigureOut">
              <a:rPr lang="nb-NO" smtClean="0"/>
              <a:t>28.08.2024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8B09F-642E-FD61-DE7E-115E2215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8CA14-A293-0A85-A12E-3982BBF1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926-C92C-484F-8820-AFFA087E282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46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4AA411F-0F0F-E6C8-5C23-E73E5D8F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567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49549D8-672E-B1E1-F269-AC5E12B9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2551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A5CCC8-6C7E-C077-69B0-D4D826DA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43018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AF89E7E-EE9A-9F17-283A-A6C26C4C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93912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7663" y="1251928"/>
            <a:ext cx="3349625" cy="573542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01BF319F-E9EF-904E-993D-D2CC927CCC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569147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ubiks for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ktangel med avrundede hjørner diagonalt 39">
            <a:extLst>
              <a:ext uri="{FF2B5EF4-FFF2-40B4-BE49-F238E27FC236}">
                <a16:creationId xmlns:a16="http://schemas.microsoft.com/office/drawing/2014/main" id="{005B3E18-E7AA-9733-76D3-6A23693F38BA}"/>
              </a:ext>
            </a:extLst>
          </p:cNvPr>
          <p:cNvSpPr/>
          <p:nvPr userDrawn="1"/>
        </p:nvSpPr>
        <p:spPr>
          <a:xfrm>
            <a:off x="6799290" y="-1266"/>
            <a:ext cx="5392709" cy="6856920"/>
          </a:xfrm>
          <a:prstGeom prst="round2DiagRect">
            <a:avLst>
              <a:gd name="adj1" fmla="val 6178"/>
              <a:gd name="adj2" fmla="val 0"/>
            </a:avLst>
          </a:prstGeom>
          <a:solidFill>
            <a:srgbClr val="3710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9490C46-A114-9C52-8551-657F9D9F15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09847" y="-1266"/>
            <a:ext cx="5286129" cy="6859265"/>
          </a:xfrm>
          <a:custGeom>
            <a:avLst/>
            <a:gdLst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033404 w 5461000"/>
              <a:gd name="connsiteY2" fmla="*/ 0 h 6858000"/>
              <a:gd name="connsiteX3" fmla="*/ 5461000 w 5461000"/>
              <a:gd name="connsiteY3" fmla="*/ 427596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033404 w 5461000"/>
              <a:gd name="connsiteY2" fmla="*/ 0 h 6858000"/>
              <a:gd name="connsiteX3" fmla="*/ 5461000 w 5461000"/>
              <a:gd name="connsiteY3" fmla="*/ 6858000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547573"/>
              <a:gd name="connsiteY0" fmla="*/ 427596 h 6858000"/>
              <a:gd name="connsiteX1" fmla="*/ 427596 w 5547573"/>
              <a:gd name="connsiteY1" fmla="*/ 0 h 6858000"/>
              <a:gd name="connsiteX2" fmla="*/ 5435600 w 5547573"/>
              <a:gd name="connsiteY2" fmla="*/ 8466 h 6858000"/>
              <a:gd name="connsiteX3" fmla="*/ 5461000 w 5547573"/>
              <a:gd name="connsiteY3" fmla="*/ 6858000 h 6858000"/>
              <a:gd name="connsiteX4" fmla="*/ 5461000 w 5547573"/>
              <a:gd name="connsiteY4" fmla="*/ 6430404 h 6858000"/>
              <a:gd name="connsiteX5" fmla="*/ 5033404 w 5547573"/>
              <a:gd name="connsiteY5" fmla="*/ 6858000 h 6858000"/>
              <a:gd name="connsiteX6" fmla="*/ 427596 w 5547573"/>
              <a:gd name="connsiteY6" fmla="*/ 6858000 h 6858000"/>
              <a:gd name="connsiteX7" fmla="*/ 0 w 5547573"/>
              <a:gd name="connsiteY7" fmla="*/ 6430404 h 6858000"/>
              <a:gd name="connsiteX8" fmla="*/ 0 w 5547573"/>
              <a:gd name="connsiteY8" fmla="*/ 427596 h 6858000"/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435600 w 5461000"/>
              <a:gd name="connsiteY2" fmla="*/ 8466 h 6858000"/>
              <a:gd name="connsiteX3" fmla="*/ 5461000 w 5461000"/>
              <a:gd name="connsiteY3" fmla="*/ 6858000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68120"/>
              <a:gd name="connsiteY0" fmla="*/ 427596 h 6858000"/>
              <a:gd name="connsiteX1" fmla="*/ 427596 w 5468120"/>
              <a:gd name="connsiteY1" fmla="*/ 0 h 6858000"/>
              <a:gd name="connsiteX2" fmla="*/ 5461000 w 5468120"/>
              <a:gd name="connsiteY2" fmla="*/ 16932 h 6858000"/>
              <a:gd name="connsiteX3" fmla="*/ 5461000 w 5468120"/>
              <a:gd name="connsiteY3" fmla="*/ 6858000 h 6858000"/>
              <a:gd name="connsiteX4" fmla="*/ 5461000 w 5468120"/>
              <a:gd name="connsiteY4" fmla="*/ 6430404 h 6858000"/>
              <a:gd name="connsiteX5" fmla="*/ 5033404 w 5468120"/>
              <a:gd name="connsiteY5" fmla="*/ 6858000 h 6858000"/>
              <a:gd name="connsiteX6" fmla="*/ 427596 w 5468120"/>
              <a:gd name="connsiteY6" fmla="*/ 6858000 h 6858000"/>
              <a:gd name="connsiteX7" fmla="*/ 0 w 5468120"/>
              <a:gd name="connsiteY7" fmla="*/ 6430404 h 6858000"/>
              <a:gd name="connsiteX8" fmla="*/ 0 w 5468120"/>
              <a:gd name="connsiteY8" fmla="*/ 427596 h 6858000"/>
              <a:gd name="connsiteX0" fmla="*/ 0 w 5464977"/>
              <a:gd name="connsiteY0" fmla="*/ 428861 h 6859265"/>
              <a:gd name="connsiteX1" fmla="*/ 427596 w 5464977"/>
              <a:gd name="connsiteY1" fmla="*/ 1265 h 6859265"/>
              <a:gd name="connsiteX2" fmla="*/ 5456451 w 5464977"/>
              <a:gd name="connsiteY2" fmla="*/ 0 h 6859265"/>
              <a:gd name="connsiteX3" fmla="*/ 5461000 w 5464977"/>
              <a:gd name="connsiteY3" fmla="*/ 6859265 h 6859265"/>
              <a:gd name="connsiteX4" fmla="*/ 5461000 w 5464977"/>
              <a:gd name="connsiteY4" fmla="*/ 6431669 h 6859265"/>
              <a:gd name="connsiteX5" fmla="*/ 5033404 w 5464977"/>
              <a:gd name="connsiteY5" fmla="*/ 6859265 h 6859265"/>
              <a:gd name="connsiteX6" fmla="*/ 427596 w 5464977"/>
              <a:gd name="connsiteY6" fmla="*/ 6859265 h 6859265"/>
              <a:gd name="connsiteX7" fmla="*/ 0 w 5464977"/>
              <a:gd name="connsiteY7" fmla="*/ 6431669 h 6859265"/>
              <a:gd name="connsiteX8" fmla="*/ 0 w 5464977"/>
              <a:gd name="connsiteY8" fmla="*/ 428861 h 68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4977" h="6859265">
                <a:moveTo>
                  <a:pt x="0" y="428861"/>
                </a:moveTo>
                <a:cubicBezTo>
                  <a:pt x="0" y="192706"/>
                  <a:pt x="191441" y="1265"/>
                  <a:pt x="427596" y="1265"/>
                </a:cubicBezTo>
                <a:lnTo>
                  <a:pt x="5456451" y="0"/>
                </a:lnTo>
                <a:cubicBezTo>
                  <a:pt x="5472472" y="0"/>
                  <a:pt x="5461000" y="6623110"/>
                  <a:pt x="5461000" y="6859265"/>
                </a:cubicBezTo>
                <a:lnTo>
                  <a:pt x="5461000" y="6431669"/>
                </a:lnTo>
                <a:cubicBezTo>
                  <a:pt x="5461000" y="6667824"/>
                  <a:pt x="5269559" y="6859265"/>
                  <a:pt x="5033404" y="6859265"/>
                </a:cubicBezTo>
                <a:lnTo>
                  <a:pt x="427596" y="6859265"/>
                </a:lnTo>
                <a:cubicBezTo>
                  <a:pt x="191441" y="6859265"/>
                  <a:pt x="0" y="6667824"/>
                  <a:pt x="0" y="6431669"/>
                </a:cubicBezTo>
                <a:lnTo>
                  <a:pt x="0" y="428861"/>
                </a:lnTo>
                <a:close/>
              </a:path>
            </a:pathLst>
          </a:custGeom>
          <a:solidFill>
            <a:schemeClr val="bg2">
              <a:alpha val="2502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nb-NO"/>
              <a:t>Sett inn bilde</a:t>
            </a:r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17E4D89D-27C8-162E-F9E2-51DCEB513B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059341"/>
            <a:ext cx="5640970" cy="1600866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2"/>
                </a:solidFill>
              </a:defRPr>
            </a:lvl1pPr>
          </a:lstStyle>
          <a:p>
            <a:r>
              <a:rPr lang="nb-NO"/>
              <a:t>Sett inn tittel på</a:t>
            </a:r>
            <a:br>
              <a:rPr lang="nb-NO"/>
            </a:br>
            <a:r>
              <a:rPr lang="nb-NO"/>
              <a:t>presentasjonen</a:t>
            </a:r>
          </a:p>
        </p:txBody>
      </p:sp>
      <p:sp>
        <p:nvSpPr>
          <p:cNvPr id="58" name="Plassholder for tekst 57">
            <a:extLst>
              <a:ext uri="{FF2B5EF4-FFF2-40B4-BE49-F238E27FC236}">
                <a16:creationId xmlns:a16="http://schemas.microsoft.com/office/drawing/2014/main" id="{561F29EB-82F0-A387-436D-36043F2FAD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7752" y="4763237"/>
            <a:ext cx="12199751" cy="2113990"/>
          </a:xfrm>
          <a:blipFill>
            <a:blip r:embed="rId3"/>
            <a:srcRect/>
            <a:stretch>
              <a:fillRect t="3388" b="129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lassholder for tekst 55">
            <a:extLst>
              <a:ext uri="{FF2B5EF4-FFF2-40B4-BE49-F238E27FC236}">
                <a16:creationId xmlns:a16="http://schemas.microsoft.com/office/drawing/2014/main" id="{1D673968-7D83-32EE-F3CF-9ECF6DED31A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542663" y="6016579"/>
            <a:ext cx="1253099" cy="61221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762" b="2213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lassholder for tekst 24">
            <a:extLst>
              <a:ext uri="{FF2B5EF4-FFF2-40B4-BE49-F238E27FC236}">
                <a16:creationId xmlns:a16="http://schemas.microsoft.com/office/drawing/2014/main" id="{060BBD18-0CB1-A10A-9A4F-09AC776FC4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802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3" name="Plassholder for tekst 24">
            <a:extLst>
              <a:ext uri="{FF2B5EF4-FFF2-40B4-BE49-F238E27FC236}">
                <a16:creationId xmlns:a16="http://schemas.microsoft.com/office/drawing/2014/main" id="{E3E08034-47C9-FFB1-D99A-14797724A6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1802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4" name="Plassholder for tekst 24">
            <a:extLst>
              <a:ext uri="{FF2B5EF4-FFF2-40B4-BE49-F238E27FC236}">
                <a16:creationId xmlns:a16="http://schemas.microsoft.com/office/drawing/2014/main" id="{288A42D7-8BDC-A31F-310E-547534A71C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5756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5" name="Plassholder for tekst 24">
            <a:extLst>
              <a:ext uri="{FF2B5EF4-FFF2-40B4-BE49-F238E27FC236}">
                <a16:creationId xmlns:a16="http://schemas.microsoft.com/office/drawing/2014/main" id="{45FC3EFB-0C79-D031-CE19-45CA967662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5755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6" name="Plassholder for tekst 24">
            <a:extLst>
              <a:ext uri="{FF2B5EF4-FFF2-40B4-BE49-F238E27FC236}">
                <a16:creationId xmlns:a16="http://schemas.microsoft.com/office/drawing/2014/main" id="{8C2B3A47-E202-6AC6-D140-90A5F0D6E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25920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8" name="Plassholder for tekst 24">
            <a:extLst>
              <a:ext uri="{FF2B5EF4-FFF2-40B4-BE49-F238E27FC236}">
                <a16:creationId xmlns:a16="http://schemas.microsoft.com/office/drawing/2014/main" id="{CD8009F3-E422-7F8F-1C52-0EF4481D29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5920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9" name="Plassholder for tekst 24">
            <a:extLst>
              <a:ext uri="{FF2B5EF4-FFF2-40B4-BE49-F238E27FC236}">
                <a16:creationId xmlns:a16="http://schemas.microsoft.com/office/drawing/2014/main" id="{B8F7B276-5D22-6B94-1B33-11A3A10DAB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516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0" name="Plassholder for tekst 24">
            <a:extLst>
              <a:ext uri="{FF2B5EF4-FFF2-40B4-BE49-F238E27FC236}">
                <a16:creationId xmlns:a16="http://schemas.microsoft.com/office/drawing/2014/main" id="{6DFBAF55-B3EA-C033-44AE-124F20AE65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516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11" name="Plassholder for tekst 24">
            <a:extLst>
              <a:ext uri="{FF2B5EF4-FFF2-40B4-BE49-F238E27FC236}">
                <a16:creationId xmlns:a16="http://schemas.microsoft.com/office/drawing/2014/main" id="{B4E1CBBA-8167-1E49-782E-3B49028FD1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28470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2" name="Plassholder for tekst 24">
            <a:extLst>
              <a:ext uri="{FF2B5EF4-FFF2-40B4-BE49-F238E27FC236}">
                <a16:creationId xmlns:a16="http://schemas.microsoft.com/office/drawing/2014/main" id="{2B9C1C2D-5AFE-D1CE-3027-E7A18D2148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28469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13" name="Plassholder for tekst 24">
            <a:extLst>
              <a:ext uri="{FF2B5EF4-FFF2-40B4-BE49-F238E27FC236}">
                <a16:creationId xmlns:a16="http://schemas.microsoft.com/office/drawing/2014/main" id="{D9BEBA5D-A6A9-BAD6-0FC5-EE66C7818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18634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4" name="Plassholder for tekst 24">
            <a:extLst>
              <a:ext uri="{FF2B5EF4-FFF2-40B4-BE49-F238E27FC236}">
                <a16:creationId xmlns:a16="http://schemas.microsoft.com/office/drawing/2014/main" id="{C6B39D60-7067-195E-8CAC-199876A6AE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8634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</p:spTree>
    <p:extLst>
      <p:ext uri="{BB962C8B-B14F-4D97-AF65-F5344CB8AC3E}">
        <p14:creationId xmlns:p14="http://schemas.microsoft.com/office/powerpoint/2010/main" val="2732966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usen tak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B4DA8909-D958-57AE-D81B-D2885C0158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6650" y="2505635"/>
            <a:ext cx="4838700" cy="609600"/>
          </a:xfrm>
          <a:prstGeom prst="rect">
            <a:avLst/>
          </a:prstGeom>
        </p:spPr>
      </p:pic>
      <p:pic>
        <p:nvPicPr>
          <p:cNvPr id="2" name="busk" descr="A purple and black background">
            <a:extLst>
              <a:ext uri="{FF2B5EF4-FFF2-40B4-BE49-F238E27FC236}">
                <a16:creationId xmlns:a16="http://schemas.microsoft.com/office/drawing/2014/main" id="{8E9A2F93-5A6D-41E0-77FA-E0C86BDC116F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0" y="4826391"/>
            <a:ext cx="12192000" cy="2038350"/>
          </a:xfrm>
          <a:prstGeom prst="rect">
            <a:avLst/>
          </a:prstGeom>
        </p:spPr>
      </p:pic>
      <p:pic>
        <p:nvPicPr>
          <p:cNvPr id="3" name="Rubiks logo">
            <a:extLst>
              <a:ext uri="{FF2B5EF4-FFF2-40B4-BE49-F238E27FC236}">
                <a16:creationId xmlns:a16="http://schemas.microsoft.com/office/drawing/2014/main" id="{1E4DAF8B-ADBC-5A74-9084-DE6F5FE6AEAF}"/>
              </a:ext>
            </a:extLst>
          </p:cNvPr>
          <p:cNvPicPr/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2663" y="6016579"/>
            <a:ext cx="1253099" cy="5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16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3" y="353996"/>
            <a:ext cx="10944193" cy="1143000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65784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ext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3877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 sz="2800"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361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4123420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D748-CDD8-785E-03F3-67B9FC223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BB823-03EC-11D4-8CDB-4E8CE15C7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D125E-282C-CD54-D351-3954F9FA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46B61-0FCB-42BF-BB50-97E86058AD9E}" type="datetimeFigureOut">
              <a:rPr lang="nb-NO" smtClean="0"/>
              <a:t>28.08.2024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5FC18-FFA6-17C2-472E-3D408845B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6AD09-333B-C781-D6B4-D1FC66C2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5F0123-C64D-47C5-A23D-139C692940F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850155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7486-45A9-B79B-F1B7-853953B6B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9D6A9-55A2-5AEF-5E80-8A8BC740B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1C332-43B1-784F-86CE-FABB95A3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EBC61-6493-6943-BFC0-FEDAB404CC17}" type="datetimeFigureOut">
              <a:rPr lang="en-NO" smtClean="0"/>
              <a:t>8/31/24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5C634-8243-5D4E-0C27-008C83CB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74C78-BB59-C152-C15F-C91CD159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158FF-A7DF-BF42-A1A6-DB8EC7A9882E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95778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547219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D0F4A829-5C9E-465A-129E-7323C93C1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6390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B184E61-B4E8-5D3B-EE33-B9B3F8E7FD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6466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BB4FD66C-FBED-F6E2-EBA7-915C3E1E91B2}"/>
              </a:ext>
            </a:extLst>
          </p:cNvPr>
          <p:cNvPicPr>
            <a:picLocks noChangeAspect="1"/>
          </p:cNvPicPr>
          <p:nvPr userDrawn="1"/>
        </p:nvPicPr>
        <p:blipFill>
          <a:blip r:embed="rId7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F96C70-5C0F-82E4-6828-8093BAAC57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208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62" r:id="rId11"/>
    <p:sldLayoutId id="2147483851" r:id="rId12"/>
    <p:sldLayoutId id="2147483852" r:id="rId13"/>
    <p:sldLayoutId id="2147483848" r:id="rId14"/>
    <p:sldLayoutId id="2147483805" r:id="rId15"/>
    <p:sldLayoutId id="2147483806" r:id="rId16"/>
    <p:sldLayoutId id="2147483853" r:id="rId17"/>
    <p:sldLayoutId id="2147483807" r:id="rId18"/>
    <p:sldLayoutId id="2147483810" r:id="rId19"/>
    <p:sldLayoutId id="2147483808" r:id="rId20"/>
    <p:sldLayoutId id="2147483847" r:id="rId21"/>
    <p:sldLayoutId id="2147483811" r:id="rId22"/>
    <p:sldLayoutId id="2147483812" r:id="rId23"/>
    <p:sldLayoutId id="2147483813" r:id="rId24"/>
    <p:sldLayoutId id="2147483854" r:id="rId25"/>
    <p:sldLayoutId id="2147483838" r:id="rId26"/>
    <p:sldLayoutId id="2147483831" r:id="rId27"/>
    <p:sldLayoutId id="2147483832" r:id="rId28"/>
    <p:sldLayoutId id="2147483833" r:id="rId29"/>
    <p:sldLayoutId id="2147483837" r:id="rId30"/>
    <p:sldLayoutId id="2147483834" r:id="rId31"/>
    <p:sldLayoutId id="2147483835" r:id="rId32"/>
    <p:sldLayoutId id="2147483836" r:id="rId33"/>
    <p:sldLayoutId id="2147483860" r:id="rId34"/>
    <p:sldLayoutId id="2147483840" r:id="rId35"/>
    <p:sldLayoutId id="2147483841" r:id="rId36"/>
    <p:sldLayoutId id="2147483815" r:id="rId37"/>
    <p:sldLayoutId id="2147483816" r:id="rId38"/>
    <p:sldLayoutId id="2147483817" r:id="rId39"/>
    <p:sldLayoutId id="2147483850" r:id="rId40"/>
    <p:sldLayoutId id="2147483818" r:id="rId41"/>
    <p:sldLayoutId id="2147483857" r:id="rId42"/>
    <p:sldLayoutId id="2147483819" r:id="rId43"/>
    <p:sldLayoutId id="2147483820" r:id="rId44"/>
    <p:sldLayoutId id="2147483821" r:id="rId45"/>
    <p:sldLayoutId id="2147483822" r:id="rId46"/>
    <p:sldLayoutId id="2147483845" r:id="rId47"/>
    <p:sldLayoutId id="2147483823" r:id="rId48"/>
    <p:sldLayoutId id="2147483824" r:id="rId49"/>
    <p:sldLayoutId id="2147483826" r:id="rId50"/>
    <p:sldLayoutId id="2147483859" r:id="rId51"/>
    <p:sldLayoutId id="2147483858" r:id="rId52"/>
    <p:sldLayoutId id="2147483825" r:id="rId53"/>
    <p:sldLayoutId id="2147483828" r:id="rId54"/>
    <p:sldLayoutId id="2147483829" r:id="rId55"/>
    <p:sldLayoutId id="2147483830" r:id="rId56"/>
    <p:sldLayoutId id="2147483849" r:id="rId57"/>
    <p:sldLayoutId id="2147483842" r:id="rId58"/>
    <p:sldLayoutId id="2147483843" r:id="rId59"/>
    <p:sldLayoutId id="2147483855" r:id="rId60"/>
    <p:sldLayoutId id="2147483844" r:id="rId61"/>
    <p:sldLayoutId id="2147483856" r:id="rId62"/>
    <p:sldLayoutId id="2147483893" r:id="rId63"/>
    <p:sldLayoutId id="2147483894" r:id="rId64"/>
    <p:sldLayoutId id="2147483895" r:id="rId65"/>
    <p:sldLayoutId id="2147483899" r:id="rId66"/>
    <p:sldLayoutId id="2147483902" r:id="rId67"/>
    <p:sldLayoutId id="2147483905" r:id="rId68"/>
    <p:sldLayoutId id="2147483906" r:id="rId69"/>
    <p:sldLayoutId id="2147484039" r:id="rId70"/>
    <p:sldLayoutId id="2147484040" r:id="rId71"/>
    <p:sldLayoutId id="2147484046" r:id="rId72"/>
    <p:sldLayoutId id="2147484047" r:id="rId73"/>
    <p:sldLayoutId id="2147484048" r:id="rId74"/>
    <p:sldLayoutId id="2147484049" r:id="rId75"/>
    <p:sldLayoutId id="2147484050" r:id="rId7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6" pos="7129" userDrawn="1">
          <p15:clr>
            <a:srgbClr val="F26B43"/>
          </p15:clr>
        </p15:guide>
        <p15:guide id="8" orient="horz" pos="1003" userDrawn="1">
          <p15:clr>
            <a:srgbClr val="F26B43"/>
          </p15:clr>
        </p15:guide>
        <p15:guide id="9" orient="horz" pos="368" userDrawn="1">
          <p15:clr>
            <a:srgbClr val="F26B43"/>
          </p15:clr>
        </p15:guide>
        <p15:guide id="10" orient="horz" pos="3770" userDrawn="1">
          <p15:clr>
            <a:srgbClr val="F26B43"/>
          </p15:clr>
        </p15:guide>
        <p15:guide id="11" pos="7219" userDrawn="1">
          <p15:clr>
            <a:srgbClr val="F26B43"/>
          </p15:clr>
        </p15:guide>
        <p15:guide id="12" orient="horz" pos="595" userDrawn="1">
          <p15:clr>
            <a:srgbClr val="F26B43"/>
          </p15:clr>
        </p15:guide>
        <p15:guide id="13" orient="horz" pos="3702" userDrawn="1">
          <p15:clr>
            <a:srgbClr val="F26B43"/>
          </p15:clr>
        </p15:guide>
        <p15:guide id="14" orient="horz" pos="2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jector.tensorflow.org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spaces/mteb/leaderboard" TargetMode="Externa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sv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48467-BDBC-C437-5A53-222F3592A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713" y="2320336"/>
            <a:ext cx="8807767" cy="1634294"/>
          </a:xfrm>
        </p:spPr>
        <p:txBody>
          <a:bodyPr/>
          <a:lstStyle/>
          <a:p>
            <a:r>
              <a:rPr lang="en-US" sz="3200" dirty="0">
                <a:latin typeface="+mn-lt"/>
                <a:ea typeface="Tahoma"/>
                <a:cs typeface="Tahoma"/>
              </a:rPr>
              <a:t>How vector databases/stores are used for Generative AI services</a:t>
            </a:r>
          </a:p>
          <a:p>
            <a:endParaRPr lang="en-US" dirty="0">
              <a:ea typeface="Tahoma"/>
              <a:cs typeface="Tahom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44D7E-3422-856E-E325-58AA0ED7F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2" y="3956483"/>
            <a:ext cx="9565121" cy="885371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Marius </a:t>
            </a:r>
            <a:r>
              <a:rPr lang="en-US" dirty="0" err="1">
                <a:ea typeface="Tahoma"/>
                <a:cs typeface="Tahoma"/>
              </a:rPr>
              <a:t>Sandbu</a:t>
            </a:r>
            <a:endParaRPr lang="en-US">
              <a:ea typeface="Tahoma"/>
              <a:cs typeface="Tahoma"/>
            </a:endParaRPr>
          </a:p>
          <a:p>
            <a:r>
              <a:rPr lang="en-US" dirty="0">
                <a:ea typeface="Tahoma"/>
                <a:cs typeface="Tahoma"/>
              </a:rPr>
              <a:t>Sopra Steria | Cloud Evangelist </a:t>
            </a:r>
          </a:p>
          <a:p>
            <a:r>
              <a:rPr lang="en-US" dirty="0">
                <a:ea typeface="Tahoma"/>
                <a:cs typeface="Tahoma"/>
              </a:rPr>
              <a:t>Marius.sandbu@soprasteria.com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053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ctor Search For AI — Part 1 — Vector Similarity Search Algorithms | by  Serkan Özal | Medium">
            <a:extLst>
              <a:ext uri="{FF2B5EF4-FFF2-40B4-BE49-F238E27FC236}">
                <a16:creationId xmlns:a16="http://schemas.microsoft.com/office/drawing/2014/main" id="{B59DA6DA-BB8E-2BF7-49E2-D1EF0DD7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530" y="280680"/>
            <a:ext cx="7640108" cy="62931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BFA368-5604-0772-1157-DB541D9DA28B}"/>
              </a:ext>
            </a:extLst>
          </p:cNvPr>
          <p:cNvSpPr txBox="1"/>
          <p:nvPr/>
        </p:nvSpPr>
        <p:spPr>
          <a:xfrm>
            <a:off x="823221" y="256214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>
                <a:hlinkClick r:id="rId3"/>
              </a:rPr>
              <a:t>Embedding projector - visualization of high-dimensional data (tensorflow.org)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ctor Embeddings: From the Basics to Production">
            <a:extLst>
              <a:ext uri="{FF2B5EF4-FFF2-40B4-BE49-F238E27FC236}">
                <a16:creationId xmlns:a16="http://schemas.microsoft.com/office/drawing/2014/main" id="{6FA1B49A-BB60-5E0C-187F-5C327B0F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" y="364963"/>
            <a:ext cx="10291556" cy="577638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926FD0B-6192-A1B9-50F3-77985165E997}"/>
              </a:ext>
            </a:extLst>
          </p:cNvPr>
          <p:cNvSpPr/>
          <p:nvPr/>
        </p:nvSpPr>
        <p:spPr>
          <a:xfrm>
            <a:off x="8813800" y="4798677"/>
            <a:ext cx="2095804" cy="1128975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 err="1">
                <a:solidFill>
                  <a:srgbClr val="FFFFFF"/>
                </a:solidFill>
              </a:rPr>
              <a:t>Each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frame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of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the</a:t>
            </a:r>
            <a:r>
              <a:rPr lang="nb-NO" sz="1800" b="1" dirty="0">
                <a:solidFill>
                  <a:srgbClr val="FFFFFF"/>
                </a:solidFill>
              </a:rPr>
              <a:t> video </a:t>
            </a:r>
            <a:r>
              <a:rPr lang="nb-NO" sz="1800" b="1" dirty="0" err="1">
                <a:solidFill>
                  <a:srgbClr val="FFFFFF"/>
                </a:solidFill>
              </a:rPr>
              <a:t>can</a:t>
            </a:r>
            <a:r>
              <a:rPr lang="nb-NO" sz="1800" b="1" dirty="0">
                <a:solidFill>
                  <a:srgbClr val="FFFFFF"/>
                </a:solidFill>
              </a:rPr>
              <a:t> be </a:t>
            </a:r>
            <a:r>
              <a:rPr lang="nb-NO" sz="1800" b="1" dirty="0" err="1">
                <a:solidFill>
                  <a:srgbClr val="FFFFFF"/>
                </a:solidFill>
              </a:rPr>
              <a:t>embedded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endParaRPr lang="en-US" dirty="0"/>
          </a:p>
        </p:txBody>
      </p:sp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A47A6991-07CF-E9B1-43CF-DC8DD4C4C05A}"/>
              </a:ext>
            </a:extLst>
          </p:cNvPr>
          <p:cNvSpPr/>
          <p:nvPr/>
        </p:nvSpPr>
        <p:spPr>
          <a:xfrm>
            <a:off x="8813800" y="2864512"/>
            <a:ext cx="2095804" cy="1548462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 err="1">
                <a:solidFill>
                  <a:srgbClr val="FFFFFF"/>
                </a:solidFill>
              </a:rPr>
              <a:t>Typically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text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embedding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consists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of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hundreds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of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dimensions</a:t>
            </a:r>
            <a:endParaRPr lang="en-US" dirty="0"/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174B1300-2CAA-BF41-044B-E2DE564724C4}"/>
              </a:ext>
            </a:extLst>
          </p:cNvPr>
          <p:cNvSpPr/>
          <p:nvPr/>
        </p:nvSpPr>
        <p:spPr>
          <a:xfrm>
            <a:off x="8813800" y="1060174"/>
            <a:ext cx="2095804" cy="1418636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 err="1">
                <a:solidFill>
                  <a:srgbClr val="FFFFFF"/>
                </a:solidFill>
              </a:rPr>
              <a:t>You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cannot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go</a:t>
            </a:r>
            <a:r>
              <a:rPr lang="nb-NO" sz="1800" b="1" dirty="0">
                <a:solidFill>
                  <a:srgbClr val="FFFFFF"/>
                </a:solidFill>
              </a:rPr>
              <a:t> from </a:t>
            </a:r>
            <a:r>
              <a:rPr lang="nb-NO" sz="1800" b="1" dirty="0" err="1">
                <a:solidFill>
                  <a:srgbClr val="FFFFFF"/>
                </a:solidFill>
              </a:rPr>
              <a:t>vectors</a:t>
            </a:r>
            <a:r>
              <a:rPr lang="nb-NO" sz="1800" b="1" dirty="0">
                <a:solidFill>
                  <a:srgbClr val="FFFFFF"/>
                </a:solidFill>
              </a:rPr>
              <a:t> back to </a:t>
            </a:r>
            <a:r>
              <a:rPr lang="nb-NO" sz="1800" b="1" dirty="0" err="1">
                <a:solidFill>
                  <a:srgbClr val="FFFFFF"/>
                </a:solidFill>
              </a:rPr>
              <a:t>the</a:t>
            </a:r>
            <a:r>
              <a:rPr lang="nb-NO" sz="1800" b="1" dirty="0">
                <a:solidFill>
                  <a:srgbClr val="FFFFFF"/>
                </a:solidFill>
              </a:rPr>
              <a:t> original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9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innhold 1">
            <a:extLst>
              <a:ext uri="{FF2B5EF4-FFF2-40B4-BE49-F238E27FC236}">
                <a16:creationId xmlns:a16="http://schemas.microsoft.com/office/drawing/2014/main" id="{2B55AA54-3388-2EF0-15CC-E60C5361E9E4}"/>
              </a:ext>
            </a:extLst>
          </p:cNvPr>
          <p:cNvSpPr>
            <a:spLocks noGrp="1"/>
          </p:cNvSpPr>
          <p:nvPr/>
        </p:nvSpPr>
        <p:spPr>
          <a:xfrm>
            <a:off x="601429" y="1256811"/>
            <a:ext cx="8398965" cy="5111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71438" indent="-171438" algn="l" defTabSz="685749" rtl="0" eaLnBrk="1" latinLnBrk="0" hangingPunct="1">
              <a:lnSpc>
                <a:spcPts val="1950"/>
              </a:lnSpc>
              <a:spcBef>
                <a:spcPts val="750"/>
              </a:spcBef>
              <a:buFont typeface="System Font Regular"/>
              <a:buChar char="●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13" indent="-171438" algn="l" defTabSz="685749" rtl="0" eaLnBrk="1" latinLnBrk="0" hangingPunct="1">
              <a:lnSpc>
                <a:spcPts val="195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186" indent="-171438" algn="l" defTabSz="685749" rtl="0" eaLnBrk="1" latinLnBrk="0" hangingPunct="1">
              <a:lnSpc>
                <a:spcPts val="195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060" indent="-171438" algn="l" defTabSz="685749" rtl="0" eaLnBrk="1" latinLnBrk="0" hangingPunct="1">
              <a:lnSpc>
                <a:spcPts val="1950"/>
              </a:lnSpc>
              <a:spcBef>
                <a:spcPts val="375"/>
              </a:spcBef>
              <a:buClr>
                <a:schemeClr val="bg1"/>
              </a:buClr>
              <a:buFont typeface=".Hiragino Kaku Gothic Interface W3"/>
              <a:buChar char="▫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2935" indent="-171438" algn="l" defTabSz="685749" rtl="0" eaLnBrk="1" latinLnBrk="0" hangingPunct="1">
              <a:lnSpc>
                <a:spcPts val="195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5" indent="-170815">
              <a:lnSpc>
                <a:spcPct val="150000"/>
              </a:lnSpc>
            </a:pPr>
            <a:r>
              <a:rPr lang="nb-NO" sz="2000" b="1" dirty="0" err="1">
                <a:solidFill>
                  <a:srgbClr val="000000"/>
                </a:solidFill>
              </a:rPr>
              <a:t>Local</a:t>
            </a:r>
            <a:r>
              <a:rPr lang="nb-NO" sz="2000" b="1" dirty="0">
                <a:solidFill>
                  <a:srgbClr val="000000"/>
                </a:solidFill>
              </a:rPr>
              <a:t> </a:t>
            </a:r>
            <a:r>
              <a:rPr lang="nb-NO" sz="2000" b="1" dirty="0" err="1">
                <a:solidFill>
                  <a:srgbClr val="000000"/>
                </a:solidFill>
              </a:rPr>
              <a:t>vector</a:t>
            </a:r>
            <a:r>
              <a:rPr lang="nb-NO" sz="2000" b="1" dirty="0">
                <a:solidFill>
                  <a:srgbClr val="000000"/>
                </a:solidFill>
              </a:rPr>
              <a:t> stores </a:t>
            </a:r>
            <a:endParaRPr lang="nb-NO" sz="2000" b="1" dirty="0">
              <a:solidFill>
                <a:srgbClr val="000000"/>
              </a:solidFill>
              <a:ea typeface="Tahoma"/>
              <a:cs typeface="Tahoma"/>
            </a:endParaRPr>
          </a:p>
          <a:p>
            <a:pPr marL="513715" lvl="1" indent="-170815">
              <a:lnSpc>
                <a:spcPct val="150000"/>
              </a:lnSpc>
              <a:buFont typeface="Courier New"/>
            </a:pPr>
            <a:r>
              <a:rPr lang="nb-NO" sz="1600" dirty="0">
                <a:solidFill>
                  <a:srgbClr val="242424"/>
                </a:solidFill>
                <a:ea typeface="+mn-lt"/>
                <a:cs typeface="+mn-lt"/>
              </a:rPr>
              <a:t>FAISS, NMSLIB, ANNOY, </a:t>
            </a:r>
            <a:r>
              <a:rPr lang="nb-NO" sz="1600" dirty="0" err="1">
                <a:solidFill>
                  <a:srgbClr val="242424"/>
                </a:solidFill>
                <a:ea typeface="+mn-lt"/>
                <a:cs typeface="+mn-lt"/>
              </a:rPr>
              <a:t>ScaNN</a:t>
            </a:r>
            <a:endParaRPr lang="nb-NO" sz="1600" dirty="0">
              <a:solidFill>
                <a:srgbClr val="000000"/>
              </a:solidFill>
              <a:ea typeface="Tahoma"/>
              <a:cs typeface="Tahoma"/>
            </a:endParaRPr>
          </a:p>
          <a:p>
            <a:pPr marL="170815" indent="-170815">
              <a:lnSpc>
                <a:spcPct val="150000"/>
              </a:lnSpc>
            </a:pPr>
            <a:r>
              <a:rPr lang="nb-NO" sz="2000" b="1" dirty="0" err="1">
                <a:solidFill>
                  <a:srgbClr val="242424"/>
                </a:solidFill>
                <a:ea typeface="+mn-lt"/>
                <a:cs typeface="+mn-lt"/>
              </a:rPr>
              <a:t>Vector-Only</a:t>
            </a:r>
            <a:r>
              <a:rPr lang="nb-NO" sz="2000" b="1" dirty="0">
                <a:solidFill>
                  <a:srgbClr val="242424"/>
                </a:solidFill>
                <a:ea typeface="+mn-lt"/>
                <a:cs typeface="+mn-lt"/>
              </a:rPr>
              <a:t> Databases</a:t>
            </a:r>
            <a:endParaRPr lang="nb-NO" sz="2000" b="1" dirty="0">
              <a:solidFill>
                <a:srgbClr val="000000"/>
              </a:solidFill>
              <a:ea typeface="Tahoma"/>
              <a:cs typeface="Tahoma"/>
            </a:endParaRPr>
          </a:p>
          <a:p>
            <a:pPr marL="513715" lvl="1" indent="-170815">
              <a:lnSpc>
                <a:spcPct val="150000"/>
              </a:lnSpc>
            </a:pPr>
            <a:r>
              <a:rPr lang="nb-NO" sz="1800" dirty="0" err="1">
                <a:solidFill>
                  <a:srgbClr val="000000"/>
                </a:solidFill>
              </a:rPr>
              <a:t>Azure</a:t>
            </a:r>
            <a:r>
              <a:rPr lang="nb-NO" sz="1800" dirty="0">
                <a:solidFill>
                  <a:srgbClr val="000000"/>
                </a:solidFill>
              </a:rPr>
              <a:t> AI </a:t>
            </a:r>
            <a:r>
              <a:rPr lang="nb-NO" sz="1800" dirty="0" err="1">
                <a:solidFill>
                  <a:srgbClr val="000000"/>
                </a:solidFill>
              </a:rPr>
              <a:t>Search</a:t>
            </a:r>
            <a:endParaRPr lang="nb-NO" sz="1800" dirty="0" err="1">
              <a:solidFill>
                <a:srgbClr val="000000"/>
              </a:solidFill>
              <a:ea typeface="Tahoma"/>
              <a:cs typeface="Tahoma"/>
            </a:endParaRPr>
          </a:p>
          <a:p>
            <a:pPr marL="513715" lvl="1" indent="-170815">
              <a:lnSpc>
                <a:spcPct val="150000"/>
              </a:lnSpc>
            </a:pPr>
            <a:r>
              <a:rPr lang="nb-NO" sz="1800" dirty="0" err="1">
                <a:solidFill>
                  <a:srgbClr val="000000"/>
                </a:solidFill>
              </a:rPr>
              <a:t>Pinecone</a:t>
            </a:r>
            <a:r>
              <a:rPr lang="nb-NO" sz="1800" dirty="0">
                <a:solidFill>
                  <a:srgbClr val="000000"/>
                </a:solidFill>
              </a:rPr>
              <a:t> Hybrid </a:t>
            </a:r>
            <a:r>
              <a:rPr lang="nb-NO" sz="1800" dirty="0" err="1">
                <a:solidFill>
                  <a:srgbClr val="000000"/>
                </a:solidFill>
              </a:rPr>
              <a:t>Search</a:t>
            </a:r>
            <a:endParaRPr lang="nb-NO" sz="1800" dirty="0" err="1">
              <a:solidFill>
                <a:srgbClr val="000000"/>
              </a:solidFill>
              <a:ea typeface="Tahoma"/>
              <a:cs typeface="Tahoma"/>
            </a:endParaRPr>
          </a:p>
          <a:p>
            <a:pPr marL="513715" lvl="1" indent="-170815">
              <a:lnSpc>
                <a:spcPct val="150000"/>
              </a:lnSpc>
            </a:pPr>
            <a:r>
              <a:rPr lang="nb-NO" sz="1800" dirty="0" err="1">
                <a:solidFill>
                  <a:srgbClr val="242424"/>
                </a:solidFill>
                <a:ea typeface="+mn-lt"/>
                <a:cs typeface="+mn-lt"/>
              </a:rPr>
              <a:t>Milvus</a:t>
            </a:r>
            <a:endParaRPr lang="nb-NO" sz="1800" b="1" dirty="0">
              <a:solidFill>
                <a:srgbClr val="000000"/>
              </a:solidFill>
              <a:ea typeface="+mn-lt"/>
              <a:cs typeface="+mn-lt"/>
            </a:endParaRPr>
          </a:p>
          <a:p>
            <a:pPr marL="170815" indent="-170815">
              <a:lnSpc>
                <a:spcPct val="150000"/>
              </a:lnSpc>
            </a:pPr>
            <a:r>
              <a:rPr lang="nb-NO" sz="2000" b="1" dirty="0">
                <a:solidFill>
                  <a:srgbClr val="000000"/>
                </a:solidFill>
              </a:rPr>
              <a:t>Databases </a:t>
            </a:r>
            <a:r>
              <a:rPr lang="nb-NO" sz="2000" b="1" dirty="0" err="1">
                <a:solidFill>
                  <a:srgbClr val="000000"/>
                </a:solidFill>
              </a:rPr>
              <a:t>that</a:t>
            </a:r>
            <a:r>
              <a:rPr lang="nb-NO" sz="2000" b="1" dirty="0">
                <a:solidFill>
                  <a:srgbClr val="000000"/>
                </a:solidFill>
              </a:rPr>
              <a:t> support </a:t>
            </a:r>
            <a:r>
              <a:rPr lang="nb-NO" sz="2000" b="1" dirty="0" err="1">
                <a:solidFill>
                  <a:srgbClr val="000000"/>
                </a:solidFill>
              </a:rPr>
              <a:t>vector</a:t>
            </a:r>
            <a:r>
              <a:rPr lang="nb-NO" sz="2000" b="1" dirty="0">
                <a:solidFill>
                  <a:srgbClr val="000000"/>
                </a:solidFill>
              </a:rPr>
              <a:t> store</a:t>
            </a:r>
            <a:endParaRPr lang="nb-NO" sz="2000" b="1" dirty="0">
              <a:solidFill>
                <a:srgbClr val="000000"/>
              </a:solidFill>
              <a:ea typeface="Tahoma"/>
              <a:cs typeface="Tahoma"/>
            </a:endParaRPr>
          </a:p>
          <a:p>
            <a:pPr marL="513715" lvl="1" indent="-170815">
              <a:lnSpc>
                <a:spcPct val="150000"/>
              </a:lnSpc>
            </a:pPr>
            <a:r>
              <a:rPr lang="nb-NO" sz="1700" dirty="0" err="1">
                <a:solidFill>
                  <a:srgbClr val="000000"/>
                </a:solidFill>
              </a:rPr>
              <a:t>MongoDB</a:t>
            </a:r>
            <a:r>
              <a:rPr lang="nb-NO" sz="1700" dirty="0">
                <a:solidFill>
                  <a:srgbClr val="000000"/>
                </a:solidFill>
              </a:rPr>
              <a:t> </a:t>
            </a:r>
            <a:endParaRPr lang="nb-NO" sz="1700" dirty="0">
              <a:solidFill>
                <a:srgbClr val="000000"/>
              </a:solidFill>
              <a:ea typeface="Tahoma"/>
              <a:cs typeface="Tahoma"/>
            </a:endParaRPr>
          </a:p>
          <a:p>
            <a:pPr marL="513715" lvl="1" indent="-170815">
              <a:lnSpc>
                <a:spcPct val="150000"/>
              </a:lnSpc>
              <a:buFont typeface="Courier New"/>
              <a:buChar char="o"/>
            </a:pPr>
            <a:r>
              <a:rPr lang="nb-NO" sz="1700" dirty="0" err="1">
                <a:solidFill>
                  <a:srgbClr val="000000"/>
                </a:solidFill>
              </a:rPr>
              <a:t>PostgreSQL</a:t>
            </a:r>
            <a:endParaRPr lang="nb-NO" sz="1700" dirty="0">
              <a:solidFill>
                <a:srgbClr val="000000"/>
              </a:solidFill>
              <a:ea typeface="Tahoma"/>
              <a:cs typeface="Tahoma"/>
            </a:endParaRPr>
          </a:p>
          <a:p>
            <a:pPr marL="513715" lvl="1" indent="-170815">
              <a:lnSpc>
                <a:spcPct val="150000"/>
              </a:lnSpc>
              <a:buFont typeface="Courier New"/>
            </a:pPr>
            <a:r>
              <a:rPr lang="nb-NO" sz="1700" dirty="0">
                <a:solidFill>
                  <a:srgbClr val="000000"/>
                </a:solidFill>
                <a:ea typeface="Tahoma"/>
                <a:cs typeface="Tahoma"/>
              </a:rPr>
              <a:t>Cosmos DB</a:t>
            </a:r>
          </a:p>
          <a:p>
            <a:pPr marL="513715" lvl="1" indent="-170815">
              <a:lnSpc>
                <a:spcPct val="150000"/>
              </a:lnSpc>
              <a:buFont typeface="Courier New"/>
              <a:buChar char="o"/>
            </a:pPr>
            <a:r>
              <a:rPr lang="nb-NO" sz="1700" dirty="0" err="1">
                <a:solidFill>
                  <a:srgbClr val="000000"/>
                </a:solidFill>
                <a:ea typeface="Tahoma"/>
                <a:cs typeface="Tahoma"/>
              </a:rPr>
              <a:t>Azure</a:t>
            </a:r>
            <a:r>
              <a:rPr lang="nb-NO" sz="1700" dirty="0">
                <a:solidFill>
                  <a:srgbClr val="000000"/>
                </a:solidFill>
                <a:ea typeface="Tahoma"/>
                <a:cs typeface="Tahoma"/>
              </a:rPr>
              <a:t> SQL</a:t>
            </a:r>
          </a:p>
          <a:p>
            <a:pPr marL="170815" indent="-170815"/>
            <a:endParaRPr lang="nb-NO" sz="2400" b="1" dirty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6" name="Tittel 2">
            <a:extLst>
              <a:ext uri="{FF2B5EF4-FFF2-40B4-BE49-F238E27FC236}">
                <a16:creationId xmlns:a16="http://schemas.microsoft.com/office/drawing/2014/main" id="{8B83951B-8274-1437-422E-545634D828A0}"/>
              </a:ext>
            </a:extLst>
          </p:cNvPr>
          <p:cNvSpPr>
            <a:spLocks noGrp="1"/>
          </p:cNvSpPr>
          <p:nvPr/>
        </p:nvSpPr>
        <p:spPr bwMode="auto">
          <a:xfrm>
            <a:off x="66011" y="-151173"/>
            <a:ext cx="12125121" cy="94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defTabSz="685749" rtl="0" eaLnBrk="1" latinLnBrk="0" hangingPunct="1">
              <a:lnSpc>
                <a:spcPts val="2850"/>
              </a:lnSpc>
              <a:spcBef>
                <a:spcPct val="0"/>
              </a:spcBef>
              <a:buNone/>
              <a:defRPr sz="22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b-NO" sz="3600" b="1" dirty="0">
                <a:solidFill>
                  <a:srgbClr val="000000"/>
                </a:solidFill>
                <a:latin typeface="+mn-lt"/>
              </a:rPr>
              <a:t>Search and </a:t>
            </a:r>
            <a:r>
              <a:rPr lang="nb-NO" sz="3600" b="1" dirty="0" err="1">
                <a:solidFill>
                  <a:srgbClr val="000000"/>
                </a:solidFill>
                <a:latin typeface="+mn-lt"/>
              </a:rPr>
              <a:t>vector</a:t>
            </a:r>
            <a:r>
              <a:rPr lang="nb-NO" sz="3600" b="1" dirty="0">
                <a:solidFill>
                  <a:srgbClr val="000000"/>
                </a:solidFill>
                <a:latin typeface="+mn-lt"/>
              </a:rPr>
              <a:t> store</a:t>
            </a:r>
            <a:endParaRPr lang="nb-NO" sz="3600" b="1" dirty="0">
              <a:solidFill>
                <a:srgbClr val="000000"/>
              </a:solidFill>
              <a:latin typeface="+mn-lt"/>
              <a:ea typeface="Tahoma"/>
              <a:cs typeface="Tahoma"/>
            </a:endParaRPr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B210DCB1-3EBA-F445-ACC3-365CD05514C0}"/>
              </a:ext>
            </a:extLst>
          </p:cNvPr>
          <p:cNvSpPr/>
          <p:nvPr/>
        </p:nvSpPr>
        <p:spPr>
          <a:xfrm>
            <a:off x="7477400" y="2073286"/>
            <a:ext cx="1778334" cy="1506913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550" b="1" dirty="0">
                <a:solidFill>
                  <a:schemeClr val="bg2"/>
                </a:solidFill>
              </a:rPr>
              <a:t>Index store</a:t>
            </a:r>
            <a:br>
              <a:rPr lang="nb-NO" sz="1550" b="1" dirty="0">
                <a:solidFill>
                  <a:schemeClr val="bg2"/>
                </a:solidFill>
              </a:rPr>
            </a:br>
            <a:r>
              <a:rPr lang="nb-NO" sz="1550" b="1" dirty="0">
                <a:solidFill>
                  <a:schemeClr val="bg2"/>
                </a:solidFill>
              </a:rPr>
              <a:t>(</a:t>
            </a:r>
            <a:r>
              <a:rPr lang="nb-NO" sz="1550" b="1" err="1">
                <a:solidFill>
                  <a:schemeClr val="bg2"/>
                </a:solidFill>
              </a:rPr>
              <a:t>Text</a:t>
            </a:r>
            <a:r>
              <a:rPr lang="nb-NO" sz="1550" b="1" dirty="0">
                <a:solidFill>
                  <a:schemeClr val="bg2"/>
                </a:solidFill>
              </a:rPr>
              <a:t> + </a:t>
            </a:r>
            <a:r>
              <a:rPr lang="nb-NO" sz="1550" b="1" err="1">
                <a:solidFill>
                  <a:schemeClr val="bg2"/>
                </a:solidFill>
              </a:rPr>
              <a:t>vectors</a:t>
            </a:r>
            <a:r>
              <a:rPr lang="nb-NO" sz="1550" b="1" dirty="0">
                <a:solidFill>
                  <a:schemeClr val="bg2"/>
                </a:solidFill>
              </a:rPr>
              <a:t>)</a:t>
            </a:r>
            <a:endParaRPr lang="en-US" sz="1550" b="1" dirty="0">
              <a:solidFill>
                <a:schemeClr val="bg2"/>
              </a:solidFill>
              <a:ea typeface="Tahoma"/>
              <a:cs typeface="Tahoma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CB76832-9525-0278-C75A-1DE08D82F1CB}"/>
              </a:ext>
            </a:extLst>
          </p:cNvPr>
          <p:cNvSpPr/>
          <p:nvPr/>
        </p:nvSpPr>
        <p:spPr>
          <a:xfrm>
            <a:off x="5003800" y="2206574"/>
            <a:ext cx="1594317" cy="998719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>
                <a:solidFill>
                  <a:srgbClr val="FFFFFF"/>
                </a:solidFill>
              </a:rPr>
              <a:t>Hybrid Search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37AB2FA3-A93F-961A-78C2-92D907CC011D}"/>
              </a:ext>
            </a:extLst>
          </p:cNvPr>
          <p:cNvSpPr/>
          <p:nvPr/>
        </p:nvSpPr>
        <p:spPr>
          <a:xfrm rot="5400000">
            <a:off x="6818226" y="2364672"/>
            <a:ext cx="454103" cy="854989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EF407537-6911-6115-3112-605D30C59DA7}"/>
              </a:ext>
            </a:extLst>
          </p:cNvPr>
          <p:cNvSpPr txBox="1"/>
          <p:nvPr/>
        </p:nvSpPr>
        <p:spPr>
          <a:xfrm>
            <a:off x="7121683" y="3584964"/>
            <a:ext cx="3761197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0000"/>
                </a:solidFill>
              </a:rPr>
              <a:t>"value": </a:t>
            </a:r>
            <a:endParaRPr lang="en-US" sz="1800" b="1" dirty="0">
              <a:solidFill>
                <a:srgbClr val="000000"/>
              </a:solidFill>
              <a:ea typeface="Tahoma"/>
              <a:cs typeface="Tahoma"/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"@</a:t>
            </a:r>
            <a:r>
              <a:rPr lang="en-US" sz="1800" b="1" dirty="0" err="1">
                <a:solidFill>
                  <a:srgbClr val="000000"/>
                </a:solidFill>
              </a:rPr>
              <a:t>search.score</a:t>
            </a:r>
            <a:r>
              <a:rPr lang="en-US" sz="1800" b="1" dirty="0">
                <a:solidFill>
                  <a:srgbClr val="000000"/>
                </a:solidFill>
              </a:rPr>
              <a:t>": 1,</a:t>
            </a:r>
            <a:endParaRPr lang="en-US" sz="1800" b="1" dirty="0">
              <a:solidFill>
                <a:srgbClr val="000000"/>
              </a:solidFill>
              <a:ea typeface="Tahoma"/>
              <a:cs typeface="Tahoma"/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"content": “</a:t>
            </a:r>
            <a:br>
              <a:rPr lang="en-US" sz="1800" b="1" dirty="0"/>
            </a:br>
            <a:r>
              <a:rPr lang="en-US" sz="1800" b="1" dirty="0">
                <a:solidFill>
                  <a:srgbClr val="000000"/>
                </a:solidFill>
              </a:rPr>
              <a:t>Network traffic can be fully isolated to your network",</a:t>
            </a:r>
            <a:endParaRPr lang="en-US" sz="1800" b="1" dirty="0">
              <a:solidFill>
                <a:srgbClr val="000000"/>
              </a:solidFill>
              <a:ea typeface="Tahoma"/>
              <a:cs typeface="Tahoma"/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      "</a:t>
            </a:r>
            <a:r>
              <a:rPr lang="en-US" sz="1800" b="1" dirty="0" err="1">
                <a:solidFill>
                  <a:srgbClr val="000000"/>
                </a:solidFill>
              </a:rPr>
              <a:t>content_vector</a:t>
            </a:r>
            <a:r>
              <a:rPr lang="en-US" sz="1800" b="1" dirty="0">
                <a:solidFill>
                  <a:srgbClr val="000000"/>
                </a:solidFill>
              </a:rPr>
              <a:t>":</a:t>
            </a:r>
            <a:endParaRPr lang="en-US" sz="1800" b="1" dirty="0">
              <a:solidFill>
                <a:srgbClr val="000000"/>
              </a:solidFill>
              <a:ea typeface="Tahoma"/>
              <a:cs typeface="Tahoma"/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        0.008099633,</a:t>
            </a:r>
            <a:endParaRPr lang="en-US" sz="1800" b="1" dirty="0">
              <a:solidFill>
                <a:srgbClr val="000000"/>
              </a:solidFill>
              <a:ea typeface="Tahoma"/>
              <a:cs typeface="Tahoma"/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        -0.013640393,</a:t>
            </a:r>
            <a:endParaRPr lang="en-US" sz="1800" b="1" dirty="0">
              <a:solidFill>
                <a:srgbClr val="000000"/>
              </a:solidFill>
              <a:ea typeface="Tahoma"/>
              <a:cs typeface="Tahoma"/>
            </a:endParaRPr>
          </a:p>
          <a:p>
            <a:r>
              <a:rPr lang="en-US" sz="1800" b="1" dirty="0">
                <a:solidFill>
                  <a:srgbClr val="000000"/>
                </a:solidFill>
              </a:rPr>
              <a:t>        0.0052737766,</a:t>
            </a:r>
            <a:endParaRPr lang="en-US" sz="1800" b="1" dirty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EA085A-0CD9-1F08-B2CE-77FAE5C3E01C}"/>
              </a:ext>
            </a:extLst>
          </p:cNvPr>
          <p:cNvSpPr/>
          <p:nvPr/>
        </p:nvSpPr>
        <p:spPr>
          <a:xfrm>
            <a:off x="7266712" y="1256812"/>
            <a:ext cx="2194788" cy="80753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 err="1">
                <a:solidFill>
                  <a:srgbClr val="FFFFFF"/>
                </a:solidFill>
              </a:rPr>
              <a:t>Azure</a:t>
            </a:r>
            <a:r>
              <a:rPr lang="nb-NO" sz="1800" b="1" dirty="0">
                <a:solidFill>
                  <a:srgbClr val="FFFFFF"/>
                </a:solidFill>
              </a:rPr>
              <a:t> AI </a:t>
            </a:r>
            <a:br>
              <a:rPr lang="nb-NO" sz="1800" b="1" dirty="0">
                <a:solidFill>
                  <a:srgbClr val="FFFFFF"/>
                </a:solidFill>
              </a:rPr>
            </a:br>
            <a:r>
              <a:rPr lang="nb-NO" sz="1800" b="1" dirty="0" err="1">
                <a:solidFill>
                  <a:srgbClr val="FFFFFF"/>
                </a:solidFill>
              </a:rPr>
              <a:t>Search</a:t>
            </a:r>
            <a:endParaRPr lang="en-US" sz="1800" b="1" dirty="0" err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92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1A4CA5-CDA8-C9CB-F218-3DCB2D33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50" cy="470898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Difference between RDMS and Vector database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D4A293-8A03-2714-303D-9D6505BC2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61208"/>
              </p:ext>
            </p:extLst>
          </p:nvPr>
        </p:nvGraphicFramePr>
        <p:xfrm>
          <a:off x="774489" y="997516"/>
          <a:ext cx="10785898" cy="532306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94239">
                  <a:extLst>
                    <a:ext uri="{9D8B030D-6E8A-4147-A177-3AD203B41FA5}">
                      <a16:colId xmlns:a16="http://schemas.microsoft.com/office/drawing/2014/main" val="776584882"/>
                    </a:ext>
                  </a:extLst>
                </a:gridCol>
                <a:gridCol w="4004199">
                  <a:extLst>
                    <a:ext uri="{9D8B030D-6E8A-4147-A177-3AD203B41FA5}">
                      <a16:colId xmlns:a16="http://schemas.microsoft.com/office/drawing/2014/main" val="4012322927"/>
                    </a:ext>
                  </a:extLst>
                </a:gridCol>
                <a:gridCol w="4387460">
                  <a:extLst>
                    <a:ext uri="{9D8B030D-6E8A-4147-A177-3AD203B41FA5}">
                      <a16:colId xmlns:a16="http://schemas.microsoft.com/office/drawing/2014/main" val="1197653258"/>
                    </a:ext>
                  </a:extLst>
                </a:gridCol>
              </a:tblGrid>
              <a:tr h="166521">
                <a:tc>
                  <a:txBody>
                    <a:bodyPr/>
                    <a:lstStyle/>
                    <a:p>
                      <a:r>
                        <a:rPr lang="en-US" sz="1600" b="1" dirty="0"/>
                        <a:t>Feature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Vector Databases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Traditional RDBMS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643838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r>
                        <a:rPr lang="en-US" sz="1300" b="1" dirty="0"/>
                        <a:t>Data Type</a:t>
                      </a:r>
                      <a:endParaRPr lang="en-US" sz="13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Primarily stores high-dimensional vectors (e.g., embeddings)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Stores structured data in tables with defined schema (rows and columns)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1360510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r>
                        <a:rPr lang="en-US" sz="1300" b="1" dirty="0"/>
                        <a:t>Data Model</a:t>
                      </a:r>
                      <a:endParaRPr lang="en-US" sz="13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Optimized for vector representations (e.g., dense, sparse vectors)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Relational model with tables, rows, and columns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8779453"/>
                  </a:ext>
                </a:extLst>
              </a:tr>
              <a:tr h="543646">
                <a:tc>
                  <a:txBody>
                    <a:bodyPr/>
                    <a:lstStyle/>
                    <a:p>
                      <a:r>
                        <a:rPr lang="en-US" sz="1300" b="1" dirty="0"/>
                        <a:t>Primary Use Case</a:t>
                      </a:r>
                      <a:endParaRPr lang="en-US" sz="13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Handling unstructured data for similarity search, nearest neighbor search, and machine learning applications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Transactional applications, business operations, and structured data management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0792096"/>
                  </a:ext>
                </a:extLst>
              </a:tr>
              <a:tr h="416305">
                <a:tc>
                  <a:txBody>
                    <a:bodyPr/>
                    <a:lstStyle/>
                    <a:p>
                      <a:r>
                        <a:rPr lang="en-US" sz="1300" b="1" dirty="0"/>
                        <a:t>Indexing</a:t>
                      </a:r>
                      <a:endParaRPr lang="en-US" sz="13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Specialized vector indexes (e.g., HNSW, IVF, ANNOY) for fast nearest neighbor search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Traditional B-trees, hash indexes, and bitmap indexes for exact match and range queries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8021074"/>
                  </a:ext>
                </a:extLst>
              </a:tr>
              <a:tr h="416305">
                <a:tc>
                  <a:txBody>
                    <a:bodyPr/>
                    <a:lstStyle/>
                    <a:p>
                      <a:r>
                        <a:rPr lang="en-US" sz="1300" b="1" dirty="0"/>
                        <a:t>Query Language</a:t>
                      </a:r>
                      <a:endParaRPr lang="en-US" sz="13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Typically uses APIs or custom query languages optimized for vector operations (e.g., similarity search)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SQL (Structured Query Language) for structured queries and transactions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36935"/>
                  </a:ext>
                </a:extLst>
              </a:tr>
              <a:tr h="416305">
                <a:tc>
                  <a:txBody>
                    <a:bodyPr/>
                    <a:lstStyle/>
                    <a:p>
                      <a:r>
                        <a:rPr lang="en-US" sz="1300" b="1" dirty="0"/>
                        <a:t>Query Types</a:t>
                      </a:r>
                      <a:endParaRPr lang="en-US" sz="13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Nearest neighbor search, similarity search, range search on vector spaces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CRUD operations (Create, Read, Update, Delete), joins, aggregations, transactions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418620"/>
                  </a:ext>
                </a:extLst>
              </a:tr>
              <a:tr h="543646">
                <a:tc>
                  <a:txBody>
                    <a:bodyPr/>
                    <a:lstStyle/>
                    <a:p>
                      <a:r>
                        <a:rPr lang="en-US" sz="1300" b="1" dirty="0"/>
                        <a:t>Performance Optimization</a:t>
                      </a:r>
                      <a:endParaRPr lang="en-US" sz="13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Optimized for fast retrieval of high-dimensional vector data; leverages GPU acceleration and approximate nearest neighbor search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Optimized for transactional integrity and ACID properties; relies on disk I/O and caching for performance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797922"/>
                  </a:ext>
                </a:extLst>
              </a:tr>
              <a:tr h="543646">
                <a:tc>
                  <a:txBody>
                    <a:bodyPr/>
                    <a:lstStyle/>
                    <a:p>
                      <a:r>
                        <a:rPr lang="en-US" sz="1300" b="1" dirty="0"/>
                        <a:t>Scalability</a:t>
                      </a:r>
                      <a:endParaRPr lang="en-US" sz="13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Designed to handle large-scale unstructured data and vector embeddings, often using distributed architectures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Scales well for structured data with vertical scaling (adding more resources to a single machine) and horizontal scaling (sharding)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3113907"/>
                  </a:ext>
                </a:extLst>
              </a:tr>
              <a:tr h="293862">
                <a:tc>
                  <a:txBody>
                    <a:bodyPr/>
                    <a:lstStyle/>
                    <a:p>
                      <a:r>
                        <a:rPr lang="en-US" sz="1300" b="1" dirty="0"/>
                        <a:t>Examples</a:t>
                      </a:r>
                      <a:endParaRPr lang="en-US" sz="13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Pinecone, </a:t>
                      </a:r>
                      <a:r>
                        <a:rPr lang="en-US" sz="1300" err="1"/>
                        <a:t>Faiss</a:t>
                      </a:r>
                      <a:r>
                        <a:rPr lang="en-US" sz="1300" dirty="0"/>
                        <a:t>, Milvus, </a:t>
                      </a:r>
                      <a:r>
                        <a:rPr lang="en-US" sz="1300" err="1"/>
                        <a:t>Weaviate</a:t>
                      </a:r>
                      <a:r>
                        <a:rPr lang="en-US" sz="1300" dirty="0"/>
                        <a:t>, Annoy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MySQL, PostgreSQL, Oracle, Microsoft SQL Server, SQLite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9064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58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1A4CA5-CDA8-C9CB-F218-3DCB2D33D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50" cy="470898"/>
          </a:xfrm>
        </p:spPr>
        <p:txBody>
          <a:bodyPr/>
          <a:lstStyle/>
          <a:p>
            <a:r>
              <a:rPr lang="en-US">
                <a:ea typeface="Tahoma"/>
                <a:cs typeface="Tahoma"/>
              </a:rPr>
              <a:t>Difference between RDMS and Vector database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7B82FF1-6D81-9CB6-85F4-5F42C60A7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251866"/>
              </p:ext>
            </p:extLst>
          </p:nvPr>
        </p:nvGraphicFramePr>
        <p:xfrm>
          <a:off x="612205" y="1196405"/>
          <a:ext cx="10970937" cy="3291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56979">
                  <a:extLst>
                    <a:ext uri="{9D8B030D-6E8A-4147-A177-3AD203B41FA5}">
                      <a16:colId xmlns:a16="http://schemas.microsoft.com/office/drawing/2014/main" val="2880230698"/>
                    </a:ext>
                  </a:extLst>
                </a:gridCol>
                <a:gridCol w="3656979">
                  <a:extLst>
                    <a:ext uri="{9D8B030D-6E8A-4147-A177-3AD203B41FA5}">
                      <a16:colId xmlns:a16="http://schemas.microsoft.com/office/drawing/2014/main" val="3500376678"/>
                    </a:ext>
                  </a:extLst>
                </a:gridCol>
                <a:gridCol w="3656979">
                  <a:extLst>
                    <a:ext uri="{9D8B030D-6E8A-4147-A177-3AD203B41FA5}">
                      <a16:colId xmlns:a16="http://schemas.microsoft.com/office/drawing/2014/main" val="32046154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Feature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Vector Databases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Traditional RDBMS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886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Data Type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Vectors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320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Data Model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Vector-based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969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Primary Use Case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Similarity Search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Transactions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9544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Indexing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Vector Indexes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B-trees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9029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Query Language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007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Query Types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Nearest Neighbor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CRUD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0593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Scalability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Distributed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Vertical/Horizontal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032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Examples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Pinecone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MySQL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15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9617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AE983-D1F7-D9E7-0F69-7E069D01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50" cy="470898"/>
          </a:xfrm>
        </p:spPr>
        <p:txBody>
          <a:bodyPr/>
          <a:lstStyle/>
          <a:p>
            <a:pPr algn="ctr"/>
            <a:r>
              <a:rPr lang="en-US" dirty="0">
                <a:ea typeface="Tahoma"/>
                <a:cs typeface="Tahoma"/>
              </a:rPr>
              <a:t>Embedding of information</a:t>
            </a:r>
          </a:p>
        </p:txBody>
      </p:sp>
      <p:pic>
        <p:nvPicPr>
          <p:cNvPr id="2" name="Picture 1" descr="Vector Embeddings are a list of numbers">
            <a:extLst>
              <a:ext uri="{FF2B5EF4-FFF2-40B4-BE49-F238E27FC236}">
                <a16:creationId xmlns:a16="http://schemas.microsoft.com/office/drawing/2014/main" id="{3A8C21AB-1CF0-7040-BBFE-991FB71D5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804" y="875711"/>
            <a:ext cx="10360278" cy="3607389"/>
          </a:xfrm>
          <a:prstGeom prst="rect">
            <a:avLst/>
          </a:prstGeom>
        </p:spPr>
      </p:pic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34250D99-45EE-085F-3DF9-1FA7DF592297}"/>
              </a:ext>
            </a:extLst>
          </p:cNvPr>
          <p:cNvSpPr/>
          <p:nvPr/>
        </p:nvSpPr>
        <p:spPr>
          <a:xfrm>
            <a:off x="874713" y="4687650"/>
            <a:ext cx="3818529" cy="1421602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>
                <a:solidFill>
                  <a:schemeClr val="bg2"/>
                </a:solidFill>
              </a:rPr>
              <a:t>NOTE</a:t>
            </a:r>
            <a:r>
              <a:rPr lang="nb-NO" sz="1800" dirty="0">
                <a:solidFill>
                  <a:schemeClr val="bg2"/>
                </a:solidFill>
              </a:rPr>
              <a:t>: </a:t>
            </a:r>
            <a:r>
              <a:rPr lang="nb-NO" sz="1800" dirty="0" err="1">
                <a:solidFill>
                  <a:schemeClr val="bg2"/>
                </a:solidFill>
              </a:rPr>
              <a:t>There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are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many</a:t>
            </a:r>
            <a:r>
              <a:rPr lang="nb-NO" sz="1800" dirty="0">
                <a:solidFill>
                  <a:schemeClr val="bg2"/>
                </a:solidFill>
              </a:rPr>
              <a:t> different </a:t>
            </a:r>
            <a:r>
              <a:rPr lang="nb-NO" sz="1800" dirty="0" err="1">
                <a:solidFill>
                  <a:schemeClr val="bg2"/>
                </a:solidFill>
              </a:rPr>
              <a:t>embedding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models</a:t>
            </a:r>
            <a:r>
              <a:rPr lang="nb-NO" sz="1800" dirty="0">
                <a:solidFill>
                  <a:schemeClr val="bg2"/>
                </a:solidFill>
              </a:rPr>
              <a:t>, </a:t>
            </a:r>
            <a:r>
              <a:rPr lang="nb-NO" sz="1800" dirty="0" err="1">
                <a:solidFill>
                  <a:schemeClr val="bg2"/>
                </a:solidFill>
              </a:rPr>
              <a:t>OpenAI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provides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some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of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them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br>
              <a:rPr lang="nb-NO" sz="1800" dirty="0">
                <a:solidFill>
                  <a:schemeClr val="bg2"/>
                </a:solidFill>
              </a:rPr>
            </a:br>
            <a:r>
              <a:rPr lang="nb-NO" sz="1800" dirty="0">
                <a:solidFill>
                  <a:schemeClr val="bg2"/>
                </a:solidFill>
              </a:rPr>
              <a:t>(</a:t>
            </a:r>
            <a:r>
              <a:rPr lang="nb-NO" sz="1800" dirty="0" err="1">
                <a:solidFill>
                  <a:schemeClr val="bg2"/>
                </a:solidFill>
              </a:rPr>
              <a:t>Default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err="1">
                <a:solidFill>
                  <a:schemeClr val="bg2"/>
                </a:solidFill>
              </a:rPr>
              <a:t>length</a:t>
            </a:r>
            <a:r>
              <a:rPr lang="nb-NO" sz="1800">
                <a:solidFill>
                  <a:schemeClr val="bg2"/>
                </a:solidFill>
              </a:rPr>
              <a:t> </a:t>
            </a:r>
            <a:r>
              <a:rPr lang="nb-NO" sz="1800" dirty="0">
                <a:solidFill>
                  <a:schemeClr val="bg2"/>
                </a:solidFill>
              </a:rPr>
              <a:t>is 1536</a:t>
            </a:r>
            <a:r>
              <a:rPr lang="nb-NO" sz="1800">
                <a:solidFill>
                  <a:schemeClr val="bg2"/>
                </a:solidFill>
              </a:rPr>
              <a:t> </a:t>
            </a:r>
            <a:r>
              <a:rPr lang="nb-NO" sz="1800" err="1">
                <a:solidFill>
                  <a:schemeClr val="bg2"/>
                </a:solidFill>
              </a:rPr>
              <a:t>dimensions</a:t>
            </a:r>
            <a:r>
              <a:rPr lang="nb-NO" sz="1800" dirty="0">
                <a:solidFill>
                  <a:schemeClr val="bg2"/>
                </a:solidFill>
              </a:rPr>
              <a:t>) </a:t>
            </a:r>
            <a:endParaRPr lang="en-US" sz="1800" dirty="0" err="1">
              <a:solidFill>
                <a:schemeClr val="bg2"/>
              </a:solidFill>
              <a:ea typeface="Tahoma"/>
              <a:cs typeface="Tahoma"/>
            </a:endParaRPr>
          </a:p>
        </p:txBody>
      </p:sp>
      <p:pic>
        <p:nvPicPr>
          <p:cNvPr id="8" name="Bilde 7">
            <a:extLst>
              <a:ext uri="{FF2B5EF4-FFF2-40B4-BE49-F238E27FC236}">
                <a16:creationId xmlns:a16="http://schemas.microsoft.com/office/drawing/2014/main" id="{750B7BEA-BD99-810C-926B-527E8C6B3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49" y="4516449"/>
            <a:ext cx="7016667" cy="15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25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AE983-D1F7-D9E7-0F69-7E069D01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595" y="219737"/>
            <a:ext cx="10585450" cy="470898"/>
          </a:xfrm>
        </p:spPr>
        <p:txBody>
          <a:bodyPr/>
          <a:lstStyle/>
          <a:p>
            <a:pPr algn="ctr"/>
            <a:r>
              <a:rPr lang="en-US" dirty="0">
                <a:ea typeface="Tahoma"/>
                <a:cs typeface="Tahoma"/>
              </a:rPr>
              <a:t>Embedding of information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DE5101E-36D2-2850-A8DB-610BEB478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242704"/>
              </p:ext>
            </p:extLst>
          </p:nvPr>
        </p:nvGraphicFramePr>
        <p:xfrm>
          <a:off x="443883" y="750059"/>
          <a:ext cx="11458874" cy="545944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36982">
                  <a:extLst>
                    <a:ext uri="{9D8B030D-6E8A-4147-A177-3AD203B41FA5}">
                      <a16:colId xmlns:a16="http://schemas.microsoft.com/office/drawing/2014/main" val="103903033"/>
                    </a:ext>
                  </a:extLst>
                </a:gridCol>
                <a:gridCol w="1636982">
                  <a:extLst>
                    <a:ext uri="{9D8B030D-6E8A-4147-A177-3AD203B41FA5}">
                      <a16:colId xmlns:a16="http://schemas.microsoft.com/office/drawing/2014/main" val="641588316"/>
                    </a:ext>
                  </a:extLst>
                </a:gridCol>
                <a:gridCol w="1636982">
                  <a:extLst>
                    <a:ext uri="{9D8B030D-6E8A-4147-A177-3AD203B41FA5}">
                      <a16:colId xmlns:a16="http://schemas.microsoft.com/office/drawing/2014/main" val="2827834917"/>
                    </a:ext>
                  </a:extLst>
                </a:gridCol>
                <a:gridCol w="1636982">
                  <a:extLst>
                    <a:ext uri="{9D8B030D-6E8A-4147-A177-3AD203B41FA5}">
                      <a16:colId xmlns:a16="http://schemas.microsoft.com/office/drawing/2014/main" val="928241873"/>
                    </a:ext>
                  </a:extLst>
                </a:gridCol>
                <a:gridCol w="1636982">
                  <a:extLst>
                    <a:ext uri="{9D8B030D-6E8A-4147-A177-3AD203B41FA5}">
                      <a16:colId xmlns:a16="http://schemas.microsoft.com/office/drawing/2014/main" val="3358071656"/>
                    </a:ext>
                  </a:extLst>
                </a:gridCol>
                <a:gridCol w="1636982">
                  <a:extLst>
                    <a:ext uri="{9D8B030D-6E8A-4147-A177-3AD203B41FA5}">
                      <a16:colId xmlns:a16="http://schemas.microsoft.com/office/drawing/2014/main" val="1478874233"/>
                    </a:ext>
                  </a:extLst>
                </a:gridCol>
                <a:gridCol w="1636982">
                  <a:extLst>
                    <a:ext uri="{9D8B030D-6E8A-4147-A177-3AD203B41FA5}">
                      <a16:colId xmlns:a16="http://schemas.microsoft.com/office/drawing/2014/main" val="1415173465"/>
                    </a:ext>
                  </a:extLst>
                </a:gridCol>
              </a:tblGrid>
              <a:tr h="444948">
                <a:tc>
                  <a:txBody>
                    <a:bodyPr/>
                    <a:lstStyle/>
                    <a:p>
                      <a:pPr fontAlgn="b"/>
                      <a:r>
                        <a:rPr lang="en-US" sz="1400" b="1">
                          <a:effectLst/>
                        </a:rPr>
                        <a:t>Model</a:t>
                      </a:r>
                    </a:p>
                  </a:txBody>
                  <a:tcPr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>
                          <a:effectLst/>
                        </a:rPr>
                        <a:t>Dimensions</a:t>
                      </a:r>
                    </a:p>
                  </a:txBody>
                  <a:tcPr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F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 dirty="0">
                          <a:effectLst/>
                        </a:rPr>
                        <a:t>Max Tokens</a:t>
                      </a:r>
                    </a:p>
                  </a:txBody>
                  <a:tcPr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>
                          <a:effectLst/>
                        </a:rPr>
                        <a:t>Open Source</a:t>
                      </a:r>
                    </a:p>
                  </a:txBody>
                  <a:tcPr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B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>
                          <a:effectLst/>
                        </a:rPr>
                        <a:t>Multilingual</a:t>
                      </a:r>
                    </a:p>
                  </a:txBody>
                  <a:tcPr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>
                          <a:effectLst/>
                        </a:rPr>
                        <a:t>Strengths</a:t>
                      </a:r>
                    </a:p>
                  </a:txBody>
                  <a:tcPr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400" b="1">
                          <a:effectLst/>
                        </a:rPr>
                        <a:t>Weaknesses</a:t>
                      </a:r>
                    </a:p>
                  </a:txBody>
                  <a:tcPr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3828967"/>
                  </a:ext>
                </a:extLst>
              </a:tr>
              <a:tr h="569534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OpenAI text-embedding-3-large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F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3072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BF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F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8192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B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B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B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D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High accuracy, regularly updated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Closed-source, API costs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419991"/>
                  </a:ext>
                </a:extLst>
              </a:tr>
              <a:tr h="80090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Cohere Embed v3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C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1024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512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D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D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D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Yes (100+ languages)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Compression-aware training, high performance on noisy data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API costs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198481"/>
                  </a:ext>
                </a:extLst>
              </a:tr>
              <a:tr h="80090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Voyage AI (lite-02-instruct)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C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C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1024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4000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Specialized for retrieval tasks, supports different input types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Less widely adopted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C0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792869"/>
                  </a:ext>
                </a:extLst>
              </a:tr>
              <a:tr h="533939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BAAI/bge-large-en-v1.5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1024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4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512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No (English-only)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Strong performance, open-source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C0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Limited to English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C0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C0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C0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8848467"/>
                  </a:ext>
                </a:extLst>
              </a:tr>
              <a:tr h="622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UAE-large-V1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B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1024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512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C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Good performance on semantic similarity tasks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May require more computational resources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C8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261823"/>
                  </a:ext>
                </a:extLst>
              </a:tr>
              <a:tr h="62292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Sentence-BERT (various)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384-1024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B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128-512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C1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C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D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Model-dependent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C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C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Flexible, customizable, many pre-trained options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B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Performance varies by specific model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B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5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094784"/>
                  </a:ext>
                </a:extLst>
              </a:tr>
              <a:tr h="800908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Google's Generative AI Embeddings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768-1024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B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A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Model-dependent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00B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B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3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 dirty="0">
                          <a:effectLst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6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Optimized for different task types, easy integration with Google Cloud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BE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dirty="0">
                          <a:effectLst/>
                        </a:rPr>
                        <a:t>API costs, less </a:t>
                      </a:r>
                      <a:r>
                        <a:rPr lang="en-US" sz="1200" dirty="0" err="1">
                          <a:effectLst/>
                        </a:rPr>
                        <a:t>flexibible</a:t>
                      </a:r>
                      <a:endParaRPr lang="en-US" sz="12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80C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C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C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CC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45926"/>
                  </a:ext>
                </a:extLst>
              </a:tr>
            </a:tbl>
          </a:graphicData>
        </a:graphic>
      </p:graphicFrame>
      <p:sp>
        <p:nvSpPr>
          <p:cNvPr id="4" name="TekstSylinder 3">
            <a:extLst>
              <a:ext uri="{FF2B5EF4-FFF2-40B4-BE49-F238E27FC236}">
                <a16:creationId xmlns:a16="http://schemas.microsoft.com/office/drawing/2014/main" id="{7BABEE39-DC54-197C-4D02-15E015A86601}"/>
              </a:ext>
            </a:extLst>
          </p:cNvPr>
          <p:cNvSpPr txBox="1"/>
          <p:nvPr/>
        </p:nvSpPr>
        <p:spPr>
          <a:xfrm>
            <a:off x="3130826" y="6332417"/>
            <a:ext cx="7189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dirty="0">
                <a:hlinkClick r:id="rId2"/>
              </a:rPr>
              <a:t>MTEB Leaderboard - a Hugging Face Space by mteb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488695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59A1E6BE-8F69-A894-4FEB-9DB22F716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Cross-</a:t>
            </a:r>
            <a:r>
              <a:rPr lang="nb-NO" dirty="0" err="1"/>
              <a:t>lingual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C89ACBF6-C5BC-B7FC-A251-5BD7DF103F8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C492CA-C294-800A-A4B2-DD6E19701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3" y="875711"/>
            <a:ext cx="10005391" cy="562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CBD10B3E-F907-C2D6-4B3F-9D62E9BCE7CE}"/>
              </a:ext>
            </a:extLst>
          </p:cNvPr>
          <p:cNvSpPr/>
          <p:nvPr/>
        </p:nvSpPr>
        <p:spPr>
          <a:xfrm>
            <a:off x="4602763" y="1243360"/>
            <a:ext cx="2549289" cy="989299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 err="1">
                <a:solidFill>
                  <a:srgbClr val="FFFFFF"/>
                </a:solidFill>
              </a:rPr>
              <a:t>Example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using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Cohere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Embedding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model</a:t>
            </a:r>
            <a:endParaRPr lang="en-US" sz="1600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37413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AE983-D1F7-D9E7-0F69-7E069D01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50" cy="470898"/>
          </a:xfrm>
        </p:spPr>
        <p:txBody>
          <a:bodyPr/>
          <a:lstStyle/>
          <a:p>
            <a:pPr algn="ctr"/>
            <a:r>
              <a:rPr lang="en-US" dirty="0">
                <a:ea typeface="Tahoma"/>
                <a:cs typeface="Tahoma"/>
              </a:rPr>
              <a:t>Embedding example</a:t>
            </a:r>
            <a:endParaRPr lang="en-US" dirty="0"/>
          </a:p>
        </p:txBody>
      </p:sp>
      <p:sp>
        <p:nvSpPr>
          <p:cNvPr id="2" name="Cylinder 1">
            <a:extLst>
              <a:ext uri="{FF2B5EF4-FFF2-40B4-BE49-F238E27FC236}">
                <a16:creationId xmlns:a16="http://schemas.microsoft.com/office/drawing/2014/main" id="{F8FFB267-EC77-484D-981D-6A531F801B99}"/>
              </a:ext>
            </a:extLst>
          </p:cNvPr>
          <p:cNvSpPr/>
          <p:nvPr/>
        </p:nvSpPr>
        <p:spPr>
          <a:xfrm>
            <a:off x="9470994" y="1644633"/>
            <a:ext cx="2364418" cy="1623045"/>
          </a:xfrm>
          <a:prstGeom prst="can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ea typeface="Tahoma"/>
                <a:cs typeface="Tahoma"/>
              </a:rPr>
              <a:t>OpenAI Vector Store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50746CA0-02C5-DEE9-1162-67892B0A7F52}"/>
              </a:ext>
            </a:extLst>
          </p:cNvPr>
          <p:cNvSpPr/>
          <p:nvPr/>
        </p:nvSpPr>
        <p:spPr>
          <a:xfrm>
            <a:off x="10428478" y="3274634"/>
            <a:ext cx="454103" cy="1528212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86463C7-0569-991E-25C0-D0EAFA8A05B0}"/>
              </a:ext>
            </a:extLst>
          </p:cNvPr>
          <p:cNvSpPr/>
          <p:nvPr/>
        </p:nvSpPr>
        <p:spPr>
          <a:xfrm>
            <a:off x="9589702" y="4800482"/>
            <a:ext cx="2194788" cy="80753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>
                <a:solidFill>
                  <a:srgbClr val="FFFFFF"/>
                </a:solidFill>
              </a:rPr>
              <a:t>File </a:t>
            </a:r>
            <a:r>
              <a:rPr lang="nb-NO" sz="1800" b="1" err="1">
                <a:solidFill>
                  <a:srgbClr val="FFFFFF"/>
                </a:solidFill>
              </a:rPr>
              <a:t>upload</a:t>
            </a:r>
            <a:r>
              <a:rPr lang="nb-NO" sz="1800" b="1">
                <a:solidFill>
                  <a:srgbClr val="FFFFFF"/>
                </a:solidFill>
              </a:rPr>
              <a:t> </a:t>
            </a:r>
            <a:br>
              <a:rPr lang="nb-NO" sz="1800" b="1" dirty="0">
                <a:ea typeface="Tahoma"/>
                <a:cs typeface="Tahoma"/>
              </a:rPr>
            </a:br>
            <a:r>
              <a:rPr lang="nb-NO" sz="1400" b="1">
                <a:solidFill>
                  <a:srgbClr val="FFFFFF"/>
                </a:solidFill>
              </a:rPr>
              <a:t>(</a:t>
            </a:r>
            <a:r>
              <a:rPr lang="nb-NO" sz="1400" b="1" dirty="0" err="1">
                <a:solidFill>
                  <a:srgbClr val="FFFFFF"/>
                </a:solidFill>
              </a:rPr>
              <a:t>txt</a:t>
            </a:r>
            <a:r>
              <a:rPr lang="nb-NO" sz="1400" b="1" dirty="0">
                <a:solidFill>
                  <a:srgbClr val="FFFFFF"/>
                </a:solidFill>
              </a:rPr>
              <a:t>, </a:t>
            </a:r>
            <a:r>
              <a:rPr lang="nb-NO" sz="1400" b="1">
                <a:solidFill>
                  <a:srgbClr val="FFFFFF"/>
                </a:solidFill>
              </a:rPr>
              <a:t>md, </a:t>
            </a:r>
            <a:r>
              <a:rPr lang="nb-NO" sz="1400" b="1" err="1">
                <a:solidFill>
                  <a:srgbClr val="FFFFFF"/>
                </a:solidFill>
              </a:rPr>
              <a:t>pdf</a:t>
            </a:r>
            <a:r>
              <a:rPr lang="nb-NO" sz="1400" b="1">
                <a:solidFill>
                  <a:srgbClr val="FFFFFF"/>
                </a:solidFill>
              </a:rPr>
              <a:t> and </a:t>
            </a:r>
            <a:r>
              <a:rPr lang="nb-NO" sz="1400" b="1" err="1">
                <a:solidFill>
                  <a:srgbClr val="FFFFFF"/>
                </a:solidFill>
              </a:rPr>
              <a:t>docx</a:t>
            </a:r>
            <a:r>
              <a:rPr lang="nb-NO" sz="1400" b="1">
                <a:solidFill>
                  <a:srgbClr val="FFFFFF"/>
                </a:solidFill>
              </a:rPr>
              <a:t>)</a:t>
            </a:r>
            <a:endParaRPr lang="en-US" sz="1600">
              <a:ea typeface="Tahoma"/>
              <a:cs typeface="Tahom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65ED0F-6060-9F11-F2AE-F727200FC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771" y="1636404"/>
            <a:ext cx="1829078" cy="1632105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9799461E-BDDE-AF9D-7D48-861C63155441}"/>
              </a:ext>
            </a:extLst>
          </p:cNvPr>
          <p:cNvSpPr/>
          <p:nvPr/>
        </p:nvSpPr>
        <p:spPr>
          <a:xfrm>
            <a:off x="7973671" y="2210141"/>
            <a:ext cx="1364113" cy="484631"/>
          </a:xfrm>
          <a:prstGeom prst="leftRight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C63AED-357A-D4AE-DADE-6E4E0A44A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19" y="1294661"/>
            <a:ext cx="5959012" cy="3602855"/>
          </a:xfrm>
          <a:prstGeom prst="rect">
            <a:avLst/>
          </a:prstGeom>
        </p:spPr>
      </p:pic>
      <p:sp>
        <p:nvSpPr>
          <p:cNvPr id="12" name="Rectangle: Rounded Corners 9">
            <a:extLst>
              <a:ext uri="{FF2B5EF4-FFF2-40B4-BE49-F238E27FC236}">
                <a16:creationId xmlns:a16="http://schemas.microsoft.com/office/drawing/2014/main" id="{FFF346A6-9200-E100-BE18-568BECC72D36}"/>
              </a:ext>
            </a:extLst>
          </p:cNvPr>
          <p:cNvSpPr/>
          <p:nvPr/>
        </p:nvSpPr>
        <p:spPr>
          <a:xfrm>
            <a:off x="1865041" y="4891507"/>
            <a:ext cx="3818529" cy="1421602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>
                <a:solidFill>
                  <a:schemeClr val="bg2"/>
                </a:solidFill>
              </a:rPr>
              <a:t>Limited support for different file types and limits to </a:t>
            </a:r>
            <a:r>
              <a:rPr lang="nb-NO" sz="1800" b="1" err="1">
                <a:solidFill>
                  <a:schemeClr val="bg2"/>
                </a:solidFill>
              </a:rPr>
              <a:t>how</a:t>
            </a:r>
            <a:r>
              <a:rPr lang="nb-NO" sz="1800" b="1">
                <a:solidFill>
                  <a:schemeClr val="bg2"/>
                </a:solidFill>
              </a:rPr>
              <a:t> </a:t>
            </a:r>
            <a:r>
              <a:rPr lang="nb-NO" sz="1800" b="1" err="1">
                <a:solidFill>
                  <a:schemeClr val="bg2"/>
                </a:solidFill>
              </a:rPr>
              <a:t>much</a:t>
            </a:r>
            <a:r>
              <a:rPr lang="nb-NO" sz="1800" b="1">
                <a:solidFill>
                  <a:schemeClr val="bg2"/>
                </a:solidFill>
              </a:rPr>
              <a:t> data </a:t>
            </a:r>
            <a:r>
              <a:rPr lang="nb-NO" sz="1800" b="1" err="1">
                <a:solidFill>
                  <a:schemeClr val="bg2"/>
                </a:solidFill>
              </a:rPr>
              <a:t>can</a:t>
            </a:r>
            <a:r>
              <a:rPr lang="nb-NO" sz="1800" b="1">
                <a:solidFill>
                  <a:schemeClr val="bg2"/>
                </a:solidFill>
              </a:rPr>
              <a:t> be </a:t>
            </a:r>
            <a:r>
              <a:rPr lang="nb-NO" sz="1800" b="1" err="1">
                <a:solidFill>
                  <a:schemeClr val="bg2"/>
                </a:solidFill>
              </a:rPr>
              <a:t>stored</a:t>
            </a:r>
            <a:endParaRPr lang="en-US" err="1">
              <a:solidFill>
                <a:schemeClr val="bg2"/>
              </a:solidFill>
              <a:ea typeface="Tahoma"/>
              <a:cs typeface="Tahoma"/>
            </a:endParaRPr>
          </a:p>
        </p:txBody>
      </p:sp>
      <p:pic>
        <p:nvPicPr>
          <p:cNvPr id="13" name="Picture 12" descr="Thumbs Down Circle - Openclipart">
            <a:extLst>
              <a:ext uri="{FF2B5EF4-FFF2-40B4-BE49-F238E27FC236}">
                <a16:creationId xmlns:a16="http://schemas.microsoft.com/office/drawing/2014/main" id="{19303BB9-953D-E6D6-F77C-49612BD86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36" y="4714173"/>
            <a:ext cx="1484612" cy="15216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EC1731-6E69-D4F0-C946-FE75DCE90AB7}"/>
              </a:ext>
            </a:extLst>
          </p:cNvPr>
          <p:cNvSpPr txBox="1"/>
          <p:nvPr/>
        </p:nvSpPr>
        <p:spPr>
          <a:xfrm>
            <a:off x="6595346" y="3161699"/>
            <a:ext cx="22927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Bef>
                <a:spcPts val="600"/>
              </a:spcBef>
            </a:pPr>
            <a:r>
              <a:rPr lang="en-US" b="1">
                <a:ea typeface="Tahoma"/>
                <a:cs typeface="Tahoma"/>
              </a:rPr>
              <a:t>Assistant</a:t>
            </a:r>
          </a:p>
        </p:txBody>
      </p:sp>
    </p:spTree>
    <p:extLst>
      <p:ext uri="{BB962C8B-B14F-4D97-AF65-F5344CB8AC3E}">
        <p14:creationId xmlns:p14="http://schemas.microsoft.com/office/powerpoint/2010/main" val="1433073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AE983-D1F7-D9E7-0F69-7E069D01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50" cy="941796"/>
          </a:xfrm>
        </p:spPr>
        <p:txBody>
          <a:bodyPr/>
          <a:lstStyle/>
          <a:p>
            <a:pPr algn="ctr"/>
            <a:r>
              <a:rPr lang="en-US" dirty="0">
                <a:ea typeface="Tahoma"/>
                <a:cs typeface="Tahoma"/>
              </a:rPr>
              <a:t>Pros / Cons of different vector stores</a:t>
            </a:r>
            <a:r>
              <a:rPr lang="en-US">
                <a:ea typeface="Tahoma"/>
                <a:cs typeface="Tahoma"/>
              </a:rPr>
              <a:t> (Microsoft)</a:t>
            </a:r>
            <a:endParaRPr lang="en-US" dirty="0"/>
          </a:p>
        </p:txBody>
      </p:sp>
      <p:pic>
        <p:nvPicPr>
          <p:cNvPr id="5" name="Picture 4" descr="A flow chart that helps you choose the right Azure service for vector search.">
            <a:extLst>
              <a:ext uri="{FF2B5EF4-FFF2-40B4-BE49-F238E27FC236}">
                <a16:creationId xmlns:a16="http://schemas.microsoft.com/office/drawing/2014/main" id="{87707D62-AF14-11E2-4222-630FFA6E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157" y="1343687"/>
            <a:ext cx="8661645" cy="52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5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72A4C0-1D00-B929-7F9D-CFB6FFD4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3F361-77B8-E00B-F925-9F126D51D7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CFD0C0C-8D80-36C5-8A37-F3A072B76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6" y="406326"/>
            <a:ext cx="9731880" cy="5739125"/>
          </a:xfrm>
          <a:prstGeom prst="rect">
            <a:avLst/>
          </a:prstGeom>
        </p:spPr>
      </p:pic>
      <p:sp>
        <p:nvSpPr>
          <p:cNvPr id="2" name="Thought Bubble: Cloud 1">
            <a:extLst>
              <a:ext uri="{FF2B5EF4-FFF2-40B4-BE49-F238E27FC236}">
                <a16:creationId xmlns:a16="http://schemas.microsoft.com/office/drawing/2014/main" id="{6C3FF656-80E3-01EC-B118-F1D1E787F33F}"/>
              </a:ext>
            </a:extLst>
          </p:cNvPr>
          <p:cNvSpPr/>
          <p:nvPr/>
        </p:nvSpPr>
        <p:spPr>
          <a:xfrm>
            <a:off x="5736492" y="3428779"/>
            <a:ext cx="1904349" cy="1159724"/>
          </a:xfrm>
          <a:prstGeom prst="cloudCallou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Wow ChatGPT is so cool</a:t>
            </a:r>
          </a:p>
        </p:txBody>
      </p:sp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73B7C79C-5D38-5BFA-9FF7-6E345EFBF4A7}"/>
              </a:ext>
            </a:extLst>
          </p:cNvPr>
          <p:cNvSpPr/>
          <p:nvPr/>
        </p:nvSpPr>
        <p:spPr>
          <a:xfrm>
            <a:off x="7436339" y="2203613"/>
            <a:ext cx="2288605" cy="1987609"/>
          </a:xfrm>
          <a:prstGeom prst="cloudCallou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WTF?! How do we use this with our own data</a:t>
            </a:r>
            <a:endParaRPr lang="en-US"/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5DA57B06-0455-5DF9-B715-31F8EB15EB38}"/>
              </a:ext>
            </a:extLst>
          </p:cNvPr>
          <p:cNvSpPr/>
          <p:nvPr/>
        </p:nvSpPr>
        <p:spPr>
          <a:xfrm>
            <a:off x="9719620" y="1712432"/>
            <a:ext cx="2288605" cy="1987609"/>
          </a:xfrm>
          <a:prstGeom prst="cloudCallou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  <a:ea typeface="Tahoma"/>
                <a:cs typeface="Tahoma"/>
              </a:rPr>
              <a:t>About time  I start working on the presentation</a:t>
            </a:r>
            <a:endParaRPr lang="en-US" sz="160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9672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2AE983-D1F7-D9E7-0F69-7E069D01E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50" cy="470898"/>
          </a:xfrm>
        </p:spPr>
        <p:txBody>
          <a:bodyPr/>
          <a:lstStyle/>
          <a:p>
            <a:pPr algn="ctr"/>
            <a:r>
              <a:rPr lang="en-US">
                <a:ea typeface="Tahoma"/>
                <a:cs typeface="Tahoma"/>
              </a:rPr>
              <a:t>Enter Azure PostgreSQL</a:t>
            </a:r>
            <a:endParaRPr lang="en-US"/>
          </a:p>
        </p:txBody>
      </p:sp>
      <p:pic>
        <p:nvPicPr>
          <p:cNvPr id="2" name="Picture 1" descr="What is PostgresSQL? | Microsoft Azure">
            <a:extLst>
              <a:ext uri="{FF2B5EF4-FFF2-40B4-BE49-F238E27FC236}">
                <a16:creationId xmlns:a16="http://schemas.microsoft.com/office/drawing/2014/main" id="{BA7328E4-E304-A493-528C-9D72D589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206" y="1810360"/>
            <a:ext cx="3022355" cy="3015842"/>
          </a:xfrm>
          <a:prstGeom prst="rect">
            <a:avLst/>
          </a:prstGeom>
        </p:spPr>
      </p:pic>
      <p:sp>
        <p:nvSpPr>
          <p:cNvPr id="6" name="Rectangle: Rounded Corners 9">
            <a:extLst>
              <a:ext uri="{FF2B5EF4-FFF2-40B4-BE49-F238E27FC236}">
                <a16:creationId xmlns:a16="http://schemas.microsoft.com/office/drawing/2014/main" id="{BC2291D8-5D7C-A26F-F0E7-40AA37A8DA8C}"/>
              </a:ext>
            </a:extLst>
          </p:cNvPr>
          <p:cNvSpPr/>
          <p:nvPr/>
        </p:nvSpPr>
        <p:spPr>
          <a:xfrm>
            <a:off x="555964" y="1895610"/>
            <a:ext cx="3818529" cy="1108986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err="1">
                <a:solidFill>
                  <a:schemeClr val="bg2"/>
                </a:solidFill>
                <a:ea typeface="Tahoma"/>
                <a:cs typeface="Tahoma"/>
              </a:rPr>
              <a:t>PGVector</a:t>
            </a:r>
            <a:r>
              <a:rPr lang="nb-NO" sz="1800" b="1">
                <a:solidFill>
                  <a:schemeClr val="bg2"/>
                </a:solidFill>
                <a:ea typeface="Tahoma"/>
                <a:cs typeface="Tahoma"/>
              </a:rPr>
              <a:t> =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extension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that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adds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support for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vector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data types and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vector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similarity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search</a:t>
            </a:r>
            <a:endParaRPr lang="nb-NO" sz="1800">
              <a:solidFill>
                <a:schemeClr val="bg2"/>
              </a:solidFill>
              <a:ea typeface="+mn-lt"/>
              <a:cs typeface="+mn-lt"/>
            </a:endParaRPr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29B480D6-87FC-DA1B-E15F-04293E70C8C7}"/>
              </a:ext>
            </a:extLst>
          </p:cNvPr>
          <p:cNvSpPr/>
          <p:nvPr/>
        </p:nvSpPr>
        <p:spPr>
          <a:xfrm>
            <a:off x="555964" y="3230738"/>
            <a:ext cx="3818529" cy="1590935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err="1">
                <a:solidFill>
                  <a:schemeClr val="bg2"/>
                </a:solidFill>
                <a:ea typeface="Tahoma"/>
                <a:cs typeface="Tahoma"/>
              </a:rPr>
              <a:t>azure_ai</a:t>
            </a:r>
            <a:r>
              <a:rPr lang="nb-NO" sz="1800" b="1">
                <a:solidFill>
                  <a:schemeClr val="bg2"/>
                </a:solidFill>
                <a:ea typeface="Tahoma"/>
                <a:cs typeface="Tahoma"/>
              </a:rPr>
              <a:t> =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extension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that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allows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seamless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integration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of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Azure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AI services,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such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as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Azure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OpenAI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and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Azure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AI Language,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directly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into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Azure</a:t>
            </a:r>
            <a:r>
              <a:rPr lang="nb-NO" sz="180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PostgreSQL</a:t>
            </a:r>
          </a:p>
        </p:txBody>
      </p:sp>
      <p:sp>
        <p:nvSpPr>
          <p:cNvPr id="8" name="Rectangle: Rounded Corners 9">
            <a:extLst>
              <a:ext uri="{FF2B5EF4-FFF2-40B4-BE49-F238E27FC236}">
                <a16:creationId xmlns:a16="http://schemas.microsoft.com/office/drawing/2014/main" id="{D46934D2-86FC-8A71-10A1-E594BDFB8548}"/>
              </a:ext>
            </a:extLst>
          </p:cNvPr>
          <p:cNvSpPr/>
          <p:nvPr/>
        </p:nvSpPr>
        <p:spPr>
          <a:xfrm>
            <a:off x="7863412" y="1895610"/>
            <a:ext cx="3818529" cy="1108986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 b="1" dirty="0" err="1">
                <a:solidFill>
                  <a:schemeClr val="bg2"/>
                </a:solidFill>
                <a:ea typeface="Tahoma"/>
                <a:cs typeface="Tahoma"/>
              </a:rPr>
              <a:t>azure_local_ai</a:t>
            </a:r>
            <a:r>
              <a:rPr lang="nb-NO" sz="1800" b="1" dirty="0">
                <a:solidFill>
                  <a:schemeClr val="bg2"/>
                </a:solidFill>
                <a:ea typeface="Tahoma"/>
                <a:cs typeface="Tahoma"/>
              </a:rPr>
              <a:t> </a:t>
            </a:r>
            <a:r>
              <a:rPr lang="nb-NO" sz="1800" b="1">
                <a:solidFill>
                  <a:schemeClr val="bg2"/>
                </a:solidFill>
                <a:ea typeface="Tahoma"/>
                <a:cs typeface="Tahoma"/>
              </a:rPr>
              <a:t>=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local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embedding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model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on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a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memory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optimized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SQL Server</a:t>
            </a:r>
          </a:p>
        </p:txBody>
      </p:sp>
    </p:spTree>
    <p:extLst>
      <p:ext uri="{BB962C8B-B14F-4D97-AF65-F5344CB8AC3E}">
        <p14:creationId xmlns:p14="http://schemas.microsoft.com/office/powerpoint/2010/main" val="2851589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6A65FE-A0B5-C478-79A2-B601328EC3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2000" b="1" dirty="0">
                <a:latin typeface="Tahoma"/>
                <a:ea typeface="Tahoma"/>
                <a:cs typeface="Tahoma"/>
              </a:rPr>
              <a:t>Local embedding </a:t>
            </a:r>
            <a:r>
              <a:rPr lang="en-US" sz="2000" dirty="0">
                <a:latin typeface="Tahoma"/>
                <a:ea typeface="Tahoma"/>
                <a:cs typeface="Tahoma"/>
              </a:rPr>
              <a:t>(Required Memory Optimized machine)</a:t>
            </a:r>
          </a:p>
          <a:p>
            <a:pPr marL="359410" lvl="2" indent="-179705">
              <a:buClr>
                <a:srgbClr val="000000"/>
              </a:buClr>
              <a:buFont typeface="Wingdings" panose="020B0604020202020204" pitchFamily="34" charset="0"/>
              <a:buChar char="§"/>
            </a:pPr>
            <a:r>
              <a:rPr lang="en-US" sz="1800" dirty="0">
                <a:latin typeface="Tahoma"/>
                <a:ea typeface="Tahoma"/>
                <a:cs typeface="Tahoma"/>
              </a:rPr>
              <a:t>&lt;4 vCPUs</a:t>
            </a:r>
            <a:endParaRPr lang="en-US" sz="18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9410" lvl="2" indent="-179705">
              <a:buClr>
                <a:srgbClr val="000000"/>
              </a:buClr>
              <a:buFont typeface="Wingdings" panose="020B0604020202020204" pitchFamily="34" charset="0"/>
              <a:buChar char="§"/>
            </a:pPr>
            <a:r>
              <a:rPr lang="en-US" sz="1800" dirty="0">
                <a:latin typeface="Tahoma"/>
                <a:ea typeface="Tahoma"/>
                <a:cs typeface="Tahoma"/>
              </a:rPr>
              <a:t>Faster embedding and lower cost (Doesn’t require external API)</a:t>
            </a:r>
          </a:p>
          <a:p>
            <a:pPr marL="359410" lvl="2" indent="-179705">
              <a:buClr>
                <a:srgbClr val="000000"/>
              </a:buClr>
              <a:buFont typeface="Wingdings" panose="020B0604020202020204" pitchFamily="34" charset="0"/>
              <a:buChar char="§"/>
            </a:pPr>
            <a:r>
              <a:rPr lang="en-US" sz="1800" dirty="0">
                <a:latin typeface="Tahoma"/>
                <a:ea typeface="Tahoma"/>
                <a:cs typeface="Tahoma"/>
              </a:rPr>
              <a:t>In preview (available from certain regions) </a:t>
            </a:r>
          </a:p>
          <a:p>
            <a:pPr marL="359410" lvl="2" indent="-179705">
              <a:buClr>
                <a:srgbClr val="000000"/>
              </a:buClr>
              <a:buFont typeface="Wingdings" panose="020B0604020202020204" pitchFamily="34" charset="0"/>
              <a:buChar char="§"/>
            </a:pPr>
            <a:r>
              <a:rPr lang="en-US" sz="1800" dirty="0">
                <a:latin typeface="Tahoma"/>
                <a:ea typeface="Tahoma"/>
                <a:cs typeface="Tahoma"/>
              </a:rPr>
              <a:t>Require </a:t>
            </a:r>
            <a:r>
              <a:rPr lang="en-US" sz="1800" b="1" dirty="0">
                <a:latin typeface="Tahoma"/>
                <a:ea typeface="Tahoma"/>
                <a:cs typeface="Tahoma"/>
              </a:rPr>
              <a:t>AZURE_LOCAL_AI </a:t>
            </a:r>
            <a:r>
              <a:rPr lang="en-US" sz="1800" dirty="0">
                <a:latin typeface="Tahoma"/>
                <a:ea typeface="Tahoma"/>
                <a:cs typeface="Tahoma"/>
              </a:rPr>
              <a:t>Extension installed</a:t>
            </a:r>
          </a:p>
          <a:p>
            <a:pPr marL="359410" lvl="2" indent="-179705">
              <a:buClr>
                <a:srgbClr val="000000"/>
              </a:buClr>
              <a:buFont typeface="Wingdings" panose="020B0604020202020204" pitchFamily="34" charset="0"/>
              <a:buChar char="§"/>
            </a:pPr>
            <a:r>
              <a:rPr lang="en-US" sz="1800" dirty="0">
                <a:latin typeface="Tahoma"/>
                <a:ea typeface="Tahoma"/>
                <a:cs typeface="Tahoma"/>
              </a:rPr>
              <a:t>Only one embedding model available - </a:t>
            </a:r>
            <a:r>
              <a:rPr lang="en-US" sz="1800" b="1" dirty="0">
                <a:latin typeface="Tahoma"/>
                <a:ea typeface="Tahoma"/>
                <a:cs typeface="Tahoma"/>
              </a:rPr>
              <a:t>multilingual-e5-small:v1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879733-18D5-03D3-E8D1-9983089F8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/>
                <a:cs typeface="Tahoma"/>
              </a:rPr>
              <a:t>Local embedding Azure PostgreSQL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04E7D41-8CAD-7D7E-2217-DD9A0264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617" y="1913712"/>
            <a:ext cx="3829946" cy="3545092"/>
          </a:xfrm>
          <a:prstGeom prst="rect">
            <a:avLst/>
          </a:prstGeom>
        </p:spPr>
      </p:pic>
      <p:sp>
        <p:nvSpPr>
          <p:cNvPr id="5" name="Rectangle: Rounded Corners 9">
            <a:extLst>
              <a:ext uri="{FF2B5EF4-FFF2-40B4-BE49-F238E27FC236}">
                <a16:creationId xmlns:a16="http://schemas.microsoft.com/office/drawing/2014/main" id="{7871F2EE-80A0-E87E-A9D7-59D584C859AD}"/>
              </a:ext>
            </a:extLst>
          </p:cNvPr>
          <p:cNvSpPr/>
          <p:nvPr/>
        </p:nvSpPr>
        <p:spPr>
          <a:xfrm>
            <a:off x="1902411" y="4033648"/>
            <a:ext cx="3818529" cy="1264345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>
                <a:solidFill>
                  <a:schemeClr val="bg2"/>
                </a:solidFill>
                <a:ea typeface="Tahoma"/>
                <a:cs typeface="Tahoma"/>
              </a:rPr>
              <a:t>For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complex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text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and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information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might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not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provide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the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best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semantic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context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of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the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information</a:t>
            </a:r>
            <a:endParaRPr lang="en-US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12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99D5CA-8D7B-2084-E1CA-CE4740E35B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7727" y="1272000"/>
            <a:ext cx="10587013" cy="50919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rgbClr val="008000"/>
              </a:solidFill>
              <a:latin typeface="Consola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CREATE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/>
              </a:rPr>
              <a:t>docs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(</a:t>
            </a:r>
            <a:r>
              <a:rPr lang="en-US" sz="1400" dirty="0" err="1">
                <a:solidFill>
                  <a:srgbClr val="212121"/>
                </a:solidFill>
                <a:latin typeface="Consolas"/>
              </a:rPr>
              <a:t>doc_id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generated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always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identity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primary key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, doc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text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not null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, embedding float4[], </a:t>
            </a:r>
            <a:r>
              <a:rPr lang="en-US" sz="1400" dirty="0" err="1">
                <a:solidFill>
                  <a:srgbClr val="212121"/>
                </a:solidFill>
                <a:latin typeface="Consolas"/>
              </a:rPr>
              <a:t>last_update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/>
              </a:rPr>
              <a:t>timestamptz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default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now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());</a:t>
            </a:r>
            <a:endParaRPr lang="en-US" sz="1400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INSERT INTO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docs(doc)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VALUES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'Create in-database embeddings with </a:t>
            </a:r>
            <a:r>
              <a:rPr lang="en-US" sz="1400" dirty="0" err="1">
                <a:solidFill>
                  <a:srgbClr val="A31515"/>
                </a:solidFill>
                <a:latin typeface="Consolas"/>
              </a:rPr>
              <a:t>azure_local_ai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 extension.'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400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'Enable RAG patterns with in-database embeddings and vectors on Azure Database for PostgreSQL - Flexible server.'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400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'Generate vector embeddings in PostgreSQL with </a:t>
            </a:r>
            <a:r>
              <a:rPr lang="en-US" sz="1400" dirty="0" err="1">
                <a:solidFill>
                  <a:srgbClr val="A31515"/>
                </a:solidFill>
                <a:latin typeface="Consolas"/>
              </a:rPr>
              <a:t>azure_local_ai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 extension.'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400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'Generate text embeddings in PostgreSQL for retrieval augmented generation (RAG) patterns with </a:t>
            </a:r>
            <a:r>
              <a:rPr lang="en-US" sz="1400" dirty="0" err="1">
                <a:solidFill>
                  <a:srgbClr val="A31515"/>
                </a:solidFill>
                <a:latin typeface="Consolas"/>
              </a:rPr>
              <a:t>azure_local_ai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 extension and locally deployed LLM.'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400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'Use vector indexes and Azure OpenAI embeddings in PostgreSQL for retrieval augmented generation.'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);</a:t>
            </a:r>
            <a:br>
              <a:rPr lang="en-US" sz="3600" dirty="0"/>
            </a:br>
            <a:endParaRPr lang="en-US" sz="3600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8000"/>
                </a:solidFill>
                <a:latin typeface="Consolas"/>
              </a:rPr>
              <a:t>-- Add a vector column and generate vector embeddings from locally deployed model</a:t>
            </a:r>
            <a:endParaRPr lang="en-US" sz="1400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docs</a:t>
            </a:r>
            <a:endParaRPr lang="en-US" sz="1400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ADD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COLUMN </a:t>
            </a:r>
            <a:r>
              <a:rPr lang="en-US" sz="1400" dirty="0" err="1">
                <a:solidFill>
                  <a:srgbClr val="212121"/>
                </a:solidFill>
                <a:latin typeface="Consolas"/>
              </a:rPr>
              <a:t>doc_vector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vector(</a:t>
            </a:r>
            <a:r>
              <a:rPr lang="en-US" sz="1400" dirty="0">
                <a:solidFill>
                  <a:srgbClr val="09885A"/>
                </a:solidFill>
                <a:latin typeface="Consolas"/>
              </a:rPr>
              <a:t>384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 </a:t>
            </a:r>
            <a:r>
              <a:rPr lang="en-US" sz="1400" dirty="0">
                <a:solidFill>
                  <a:srgbClr val="008000"/>
                </a:solidFill>
                <a:latin typeface="Consolas"/>
              </a:rPr>
              <a:t>-- multilingual-e5 embeddings are 384 dimensions</a:t>
            </a:r>
            <a:endParaRPr lang="en-US" sz="1400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GENERATED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ALWAYS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(</a:t>
            </a:r>
            <a:r>
              <a:rPr lang="en-US" sz="1400" dirty="0" err="1">
                <a:solidFill>
                  <a:srgbClr val="212121"/>
                </a:solidFill>
                <a:latin typeface="Consolas"/>
              </a:rPr>
              <a:t>azure_local_ai.create_embeddings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'multilingual-e5-small:v1'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, doc)::vector) STORED; </a:t>
            </a:r>
            <a:r>
              <a:rPr lang="en-US" sz="1400" dirty="0">
                <a:solidFill>
                  <a:srgbClr val="008000"/>
                </a:solidFill>
                <a:latin typeface="Consolas"/>
              </a:rPr>
              <a:t>-- TEXT string sent to local model</a:t>
            </a:r>
            <a:br>
              <a:rPr lang="en-US" sz="3600" dirty="0"/>
            </a:br>
            <a:endParaRPr lang="en-US" sz="360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3600" dirty="0">
              <a:ea typeface="Tahoma"/>
              <a:cs typeface="Tahom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E196A-14F7-39D7-38DF-18920E68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/>
                <a:cs typeface="Tahoma"/>
              </a:rPr>
              <a:t>Local embedding Azure PostgreSQL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B8C4F-3ADF-D119-2D15-6F568C3304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5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99D5CA-8D7B-2084-E1CA-CE4740E35B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12189" y="1350154"/>
            <a:ext cx="10587013" cy="5091950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 sz="1050" dirty="0">
                <a:solidFill>
                  <a:srgbClr val="0000FF"/>
                </a:solidFill>
                <a:latin typeface="Consolas"/>
                <a:ea typeface="Tahoma"/>
                <a:cs typeface="Tahoma"/>
              </a:rPr>
              <a:t>CREATE</a:t>
            </a:r>
            <a:r>
              <a:rPr lang="en-US" sz="1050" dirty="0">
                <a:solidFill>
                  <a:srgbClr val="212121"/>
                </a:solidFill>
                <a:latin typeface="Consolas"/>
                <a:ea typeface="Tahoma"/>
                <a:cs typeface="Tahoma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  <a:ea typeface="Tahoma"/>
                <a:cs typeface="Tahoma"/>
              </a:rPr>
              <a:t>DATABASE</a:t>
            </a:r>
            <a:r>
              <a:rPr lang="en-US" sz="1050" dirty="0">
                <a:solidFill>
                  <a:srgbClr val="212121"/>
                </a:solidFill>
                <a:latin typeface="Consolas"/>
                <a:ea typeface="Tahoma"/>
                <a:cs typeface="Tahoma"/>
              </a:rPr>
              <a:t> </a:t>
            </a:r>
            <a:r>
              <a:rPr lang="en-US" sz="1050" dirty="0">
                <a:solidFill>
                  <a:srgbClr val="795E26"/>
                </a:solidFill>
                <a:latin typeface="Consolas"/>
                <a:ea typeface="Tahoma"/>
                <a:cs typeface="Tahoma"/>
              </a:rPr>
              <a:t>sqlsaturday2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0000FF"/>
                </a:solidFill>
                <a:latin typeface="Consolas"/>
                <a:ea typeface="Tahoma"/>
                <a:cs typeface="Tahoma"/>
              </a:rPr>
              <a:t>CREATE</a:t>
            </a:r>
            <a:r>
              <a:rPr lang="en-US" sz="1050" dirty="0">
                <a:solidFill>
                  <a:srgbClr val="212121"/>
                </a:solidFill>
                <a:latin typeface="Consolas"/>
                <a:ea typeface="Tahoma"/>
                <a:cs typeface="Tahoma"/>
              </a:rPr>
              <a:t> EXTENSION vector;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0000FF"/>
                </a:solidFill>
                <a:latin typeface="Consolas"/>
              </a:rPr>
              <a:t>CREATE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EXTENSION 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azure_local_ai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;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0000FF"/>
                </a:solidFill>
                <a:latin typeface="Consolas"/>
              </a:rPr>
              <a:t>create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795E26"/>
                </a:solidFill>
                <a:latin typeface="Consolas"/>
              </a:rPr>
              <a:t>docs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(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doc_id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generated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always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identity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primary key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, doc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text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not null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, 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last_update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 err="1">
                <a:solidFill>
                  <a:srgbClr val="0000FF"/>
                </a:solidFill>
                <a:latin typeface="Consolas"/>
              </a:rPr>
              <a:t>timestamptz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default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now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(), embedding float4[] 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   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GENERATED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ALWAYS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(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azure_local_ai.create_embeddings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(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'multilingual-e5-small:v1'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, doc)) STORED);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0000FF"/>
                </a:solidFill>
                <a:latin typeface="Consolas"/>
              </a:rPr>
              <a:t>INSERT INTO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docs(doc)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VALUES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(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'Create in-database embeddings with </a:t>
            </a:r>
            <a:r>
              <a:rPr lang="en-US" sz="1050" dirty="0" err="1">
                <a:solidFill>
                  <a:srgbClr val="A31515"/>
                </a:solidFill>
                <a:latin typeface="Consolas"/>
              </a:rPr>
              <a:t>azure_local_ai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 extension.'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'Enable RAG patterns with in-database embeddings and vectors on Azure Database for PostgreSQL - Flexible server.'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'Generate vector embeddings in PostgreSQL with </a:t>
            </a:r>
            <a:r>
              <a:rPr lang="en-US" sz="1050" dirty="0" err="1">
                <a:solidFill>
                  <a:srgbClr val="A31515"/>
                </a:solidFill>
                <a:latin typeface="Consolas"/>
              </a:rPr>
              <a:t>azure_local_ai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 extension.'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'Generate text embeddings in PostgreSQL for retrieval augmented generation (RAG) patterns with </a:t>
            </a:r>
            <a:r>
              <a:rPr lang="en-US" sz="1050" dirty="0" err="1">
                <a:solidFill>
                  <a:srgbClr val="A31515"/>
                </a:solidFill>
                <a:latin typeface="Consolas"/>
              </a:rPr>
              <a:t>azure_local_ai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 extension and locally deployed LLM.'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'Use vector indexes and Azure OpenAI embeddings in PostgreSQL for retrieval augmented generation.'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);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endParaRPr lang="en-US" sz="1050" dirty="0">
              <a:solidFill>
                <a:srgbClr val="008000"/>
              </a:solidFill>
              <a:latin typeface="Consolas"/>
            </a:endParaRPr>
          </a:p>
          <a:p>
            <a:pPr>
              <a:buNone/>
            </a:pPr>
            <a:r>
              <a:rPr lang="en-US" sz="1050" dirty="0">
                <a:solidFill>
                  <a:srgbClr val="0000FF"/>
                </a:solidFill>
                <a:latin typeface="Consolas"/>
              </a:rPr>
              <a:t>with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all_docs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(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 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doc_id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, doc, embedding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 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docs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), 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target_doc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(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 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azure_local_ai.create_embeddings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(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'multilingual-e5-small:v1'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, </a:t>
            </a:r>
            <a:r>
              <a:rPr lang="en-US" sz="1050" dirty="0">
                <a:solidFill>
                  <a:srgbClr val="A31515"/>
                </a:solidFill>
                <a:latin typeface="Consolas"/>
              </a:rPr>
              <a:t>'Generate text embeddings in PostgreSQL.'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) embedding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)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all_docs.doc_id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, all_docs.doc , </a:t>
            </a:r>
            <a:r>
              <a:rPr lang="en-US" sz="1050" dirty="0">
                <a:solidFill>
                  <a:srgbClr val="09885A"/>
                </a:solidFill>
                <a:latin typeface="Consolas"/>
              </a:rPr>
              <a:t>1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-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(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all_docs.embedding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::vector 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&lt;=&gt;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target_doc.embedding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::vector)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similarity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 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target_doc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, </a:t>
            </a:r>
            <a:r>
              <a:rPr lang="en-US" sz="1050" dirty="0" err="1">
                <a:solidFill>
                  <a:srgbClr val="212121"/>
                </a:solidFill>
                <a:latin typeface="Consolas"/>
              </a:rPr>
              <a:t>all_docs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 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order by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similarity 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desc</a:t>
            </a:r>
            <a:endParaRPr lang="en-US" sz="1050" dirty="0">
              <a:ea typeface="Tahoma"/>
              <a:cs typeface="Tahoma"/>
            </a:endParaRPr>
          </a:p>
          <a:p>
            <a:pPr>
              <a:buNone/>
            </a:pPr>
            <a:r>
              <a:rPr lang="en-US" sz="1050" dirty="0">
                <a:solidFill>
                  <a:srgbClr val="212121"/>
                </a:solidFill>
                <a:latin typeface="Consolas"/>
              </a:rPr>
              <a:t> </a:t>
            </a:r>
            <a:r>
              <a:rPr lang="en-US" sz="1050" dirty="0">
                <a:solidFill>
                  <a:srgbClr val="0000FF"/>
                </a:solidFill>
                <a:latin typeface="Consolas"/>
              </a:rPr>
              <a:t>limit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9885A"/>
                </a:solidFill>
                <a:latin typeface="Consolas"/>
              </a:rPr>
              <a:t>5</a:t>
            </a:r>
            <a:r>
              <a:rPr lang="en-US" sz="1050" dirty="0">
                <a:solidFill>
                  <a:srgbClr val="212121"/>
                </a:solidFill>
                <a:latin typeface="Consolas"/>
              </a:rPr>
              <a:t>;</a:t>
            </a:r>
            <a:endParaRPr lang="en-US" sz="1050" dirty="0">
              <a:ea typeface="Tahoma"/>
              <a:cs typeface="Tahoma"/>
            </a:endParaRPr>
          </a:p>
          <a:p>
            <a:pPr marL="0" indent="0">
              <a:buNone/>
            </a:pPr>
            <a:endParaRPr lang="en-US" dirty="0">
              <a:solidFill>
                <a:srgbClr val="008000"/>
              </a:solidFill>
              <a:latin typeface="Consolas"/>
              <a:ea typeface="Tahoma"/>
              <a:cs typeface="Tahom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E196A-14F7-39D7-38DF-18920E68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50" cy="941796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Local embedding Azure PostgreSQL with </a:t>
            </a:r>
            <a:r>
              <a:rPr lang="en-US" dirty="0" err="1">
                <a:ea typeface="Tahoma"/>
                <a:cs typeface="Tahoma"/>
              </a:rPr>
              <a:t>similiarty</a:t>
            </a:r>
            <a:r>
              <a:rPr lang="en-US" dirty="0">
                <a:ea typeface="Tahoma"/>
                <a:cs typeface="Tahoma"/>
              </a:rPr>
              <a:t> search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B8C4F-3ADF-D119-2D15-6F568C3304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99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99D5CA-8D7B-2084-E1CA-CE4740E35B7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7727" y="1272000"/>
            <a:ext cx="10587013" cy="509195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rgbClr val="008000"/>
              </a:solidFill>
              <a:latin typeface="Consolas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CREATE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795E26"/>
                </a:solidFill>
                <a:latin typeface="Consolas"/>
              </a:rPr>
              <a:t>docs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(</a:t>
            </a:r>
            <a:r>
              <a:rPr lang="en-US" sz="1400" err="1">
                <a:solidFill>
                  <a:srgbClr val="212121"/>
                </a:solidFill>
                <a:latin typeface="Consolas"/>
              </a:rPr>
              <a:t>doc_id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int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generated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always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identity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primary key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, doc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text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not null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, embedding float4[], </a:t>
            </a:r>
            <a:r>
              <a:rPr lang="en-US" sz="1400" err="1">
                <a:solidFill>
                  <a:srgbClr val="212121"/>
                </a:solidFill>
                <a:latin typeface="Consolas"/>
              </a:rPr>
              <a:t>last_update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err="1">
                <a:solidFill>
                  <a:srgbClr val="0000FF"/>
                </a:solidFill>
                <a:latin typeface="Consolas"/>
              </a:rPr>
              <a:t>timestamptz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default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now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());</a:t>
            </a:r>
            <a:endParaRPr lang="en-US" sz="140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INSERT INTO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docs(doc)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VALUES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'Create in-database embeddings with </a:t>
            </a:r>
            <a:r>
              <a:rPr lang="en-US" sz="1400" err="1">
                <a:solidFill>
                  <a:srgbClr val="A31515"/>
                </a:solidFill>
                <a:latin typeface="Consolas"/>
              </a:rPr>
              <a:t>azure_local_ai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 extension.'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40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'Enable RAG patterns with in-database embeddings and vectors on Azure Database for PostgreSQL - Flexible server.'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40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'Generate vector embeddings in PostgreSQL with </a:t>
            </a:r>
            <a:r>
              <a:rPr lang="en-US" sz="1400" err="1">
                <a:solidFill>
                  <a:srgbClr val="A31515"/>
                </a:solidFill>
                <a:latin typeface="Consolas"/>
              </a:rPr>
              <a:t>azure_local_ai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 extension.'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40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'Generate text embeddings in PostgreSQL for retrieval augmented generation (RAG) patterns with </a:t>
            </a:r>
            <a:r>
              <a:rPr lang="en-US" sz="1400" err="1">
                <a:solidFill>
                  <a:srgbClr val="A31515"/>
                </a:solidFill>
                <a:latin typeface="Consolas"/>
              </a:rPr>
              <a:t>azure_local_ai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 extension and locally deployed LLM.'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),</a:t>
            </a:r>
            <a:endParaRPr lang="en-US" sz="140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212121"/>
                </a:solidFill>
                <a:latin typeface="Consolas"/>
              </a:rPr>
              <a:t>                             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'Use vector indexes and Azure OpenAI embeddings in PostgreSQL for retrieval augmented generation.'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);</a:t>
            </a:r>
            <a:br>
              <a:rPr lang="en-US" sz="3600" dirty="0"/>
            </a:br>
            <a:endParaRPr lang="en-US" sz="3600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8000"/>
                </a:solidFill>
                <a:latin typeface="Consolas"/>
              </a:rPr>
              <a:t>-- Add a vector column and generate vector embeddings from locally deployed model</a:t>
            </a:r>
            <a:endParaRPr lang="en-US" sz="140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ALTER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TABLE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docs</a:t>
            </a:r>
            <a:endParaRPr lang="en-US" sz="140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ADD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COLUMN </a:t>
            </a:r>
            <a:r>
              <a:rPr lang="en-US" sz="1400" err="1">
                <a:solidFill>
                  <a:srgbClr val="212121"/>
                </a:solidFill>
                <a:latin typeface="Consolas"/>
              </a:rPr>
              <a:t>doc_vector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vector(</a:t>
            </a:r>
            <a:r>
              <a:rPr lang="en-US" sz="1400" dirty="0">
                <a:solidFill>
                  <a:srgbClr val="09885A"/>
                </a:solidFill>
                <a:latin typeface="Consolas"/>
              </a:rPr>
              <a:t>384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) </a:t>
            </a:r>
            <a:r>
              <a:rPr lang="en-US" sz="1400" dirty="0">
                <a:solidFill>
                  <a:srgbClr val="008000"/>
                </a:solidFill>
                <a:latin typeface="Consolas"/>
              </a:rPr>
              <a:t>-- multilingual-e5 embeddings are 384 dimensions</a:t>
            </a:r>
            <a:endParaRPr lang="en-US" sz="1400">
              <a:ea typeface="Tahoma"/>
              <a:cs typeface="Tahoma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nsolas"/>
              </a:rPr>
              <a:t>GENERATED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ALWAYS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/>
              </a:rPr>
              <a:t>AS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 (</a:t>
            </a:r>
            <a:r>
              <a:rPr lang="en-US" sz="1400" err="1">
                <a:solidFill>
                  <a:srgbClr val="212121"/>
                </a:solidFill>
                <a:latin typeface="Consolas"/>
              </a:rPr>
              <a:t>azure_local_ai.create_embeddings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/>
              </a:rPr>
              <a:t>'multilingual-e5-small:v1'</a:t>
            </a:r>
            <a:r>
              <a:rPr lang="en-US" sz="1400" dirty="0">
                <a:solidFill>
                  <a:srgbClr val="212121"/>
                </a:solidFill>
                <a:latin typeface="Consolas"/>
              </a:rPr>
              <a:t>, doc)::vector) STORED; </a:t>
            </a:r>
            <a:r>
              <a:rPr lang="en-US" sz="1400" dirty="0">
                <a:solidFill>
                  <a:srgbClr val="008000"/>
                </a:solidFill>
                <a:latin typeface="Consolas"/>
              </a:rPr>
              <a:t>-- TEXT string sent to local model</a:t>
            </a:r>
            <a:br>
              <a:rPr lang="en-US" sz="3600" dirty="0"/>
            </a:br>
            <a:endParaRPr lang="en-US" sz="360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3600" dirty="0">
              <a:ea typeface="Tahoma"/>
              <a:cs typeface="Tahoma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CE196A-14F7-39D7-38DF-18920E683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/>
                <a:cs typeface="Tahoma"/>
              </a:rPr>
              <a:t>OpenAI Embedding with </a:t>
            </a:r>
            <a:r>
              <a:rPr lang="en-US" dirty="0" err="1">
                <a:ea typeface="Tahoma"/>
                <a:cs typeface="Tahoma"/>
              </a:rPr>
              <a:t>Langchain</a:t>
            </a:r>
            <a:endParaRPr lang="en-US" dirty="0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B8C4F-3ADF-D119-2D15-6F568C3304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15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53C2A-C900-3535-6E5F-AF427D5837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41" y="1780000"/>
            <a:ext cx="10572788" cy="1155931"/>
          </a:xfrm>
        </p:spPr>
        <p:txBody>
          <a:bodyPr/>
          <a:lstStyle/>
          <a:p>
            <a:r>
              <a:rPr lang="en-US" sz="2400" b="1" dirty="0">
                <a:latin typeface="Tahoma"/>
                <a:ea typeface="Tahoma"/>
                <a:cs typeface="Tahoma"/>
              </a:rPr>
              <a:t>Local embedding AI on Azure PostgreSQL</a:t>
            </a:r>
            <a:endParaRPr lang="en-US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indent="0">
              <a:buClr>
                <a:srgbClr val="CF022B"/>
              </a:buClr>
              <a:buNone/>
            </a:pPr>
            <a:r>
              <a:rPr lang="en-US" sz="1800" dirty="0">
                <a:latin typeface="Tahoma"/>
                <a:ea typeface="Tahoma"/>
                <a:cs typeface="Tahoma"/>
              </a:rPr>
              <a:t> + Cheaper (Free), Faster</a:t>
            </a:r>
          </a:p>
          <a:p>
            <a:pPr marL="0" lvl="1" indent="0">
              <a:buNone/>
            </a:pPr>
            <a:r>
              <a:rPr lang="en-US" sz="1800" dirty="0">
                <a:latin typeface="Tahoma"/>
                <a:ea typeface="Tahoma"/>
                <a:cs typeface="Tahoma"/>
              </a:rPr>
              <a:t> - Not as good as OpenAI Models, not that customizable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C8EA16-BACA-72AC-65AB-9F15245F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/>
                <a:cs typeface="Tahoma"/>
              </a:rPr>
              <a:t>Azure PostgreSQL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CEDAAE-BE5B-CD62-E5BE-CF200A7F1F68}"/>
              </a:ext>
            </a:extLst>
          </p:cNvPr>
          <p:cNvSpPr txBox="1"/>
          <p:nvPr/>
        </p:nvSpPr>
        <p:spPr>
          <a:xfrm>
            <a:off x="773837" y="3200400"/>
            <a:ext cx="761852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spcBef>
                <a:spcPts val="600"/>
              </a:spcBef>
              <a:buFont typeface=""/>
              <a:buChar char="•"/>
            </a:pPr>
            <a:r>
              <a:rPr lang="en-US" sz="2400" b="1" dirty="0">
                <a:cs typeface="Arial"/>
              </a:rPr>
              <a:t>OpenAI Embedding</a:t>
            </a:r>
            <a:endParaRPr lang="en-US" sz="2400" dirty="0" err="1">
              <a:ea typeface="Tahoma"/>
              <a:cs typeface="Arial"/>
            </a:endParaRPr>
          </a:p>
          <a:p>
            <a:pPr>
              <a:spcBef>
                <a:spcPts val="600"/>
              </a:spcBef>
            </a:pPr>
            <a:r>
              <a:rPr lang="en-US" dirty="0">
                <a:cs typeface="Arial"/>
              </a:rPr>
              <a:t> + The best embedding model (Higher Quality Content)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   + Better language support</a:t>
            </a:r>
            <a:br>
              <a:rPr lang="en-US" dirty="0">
                <a:cs typeface="Arial"/>
              </a:rPr>
            </a:br>
            <a:r>
              <a:rPr lang="en-US" dirty="0">
                <a:ea typeface="Tahoma"/>
                <a:cs typeface="Arial"/>
              </a:rPr>
              <a:t>   + Better ecosystem and integration </a:t>
            </a:r>
          </a:p>
          <a:p>
            <a:pPr>
              <a:spcBef>
                <a:spcPts val="600"/>
              </a:spcBef>
            </a:pPr>
            <a:r>
              <a:rPr lang="en-US" dirty="0">
                <a:ea typeface="Tahoma"/>
                <a:cs typeface="Arial"/>
              </a:rPr>
              <a:t> </a:t>
            </a:r>
            <a:r>
              <a:rPr lang="en-US" dirty="0">
                <a:cs typeface="Arial"/>
              </a:rPr>
              <a:t>- Cost and Performance</a:t>
            </a:r>
            <a:endParaRPr lang="en-US" dirty="0">
              <a:ea typeface="Tahoma"/>
              <a:cs typeface="Arial"/>
            </a:endParaRPr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id="{44383445-F91B-D4BF-B468-790F838CE129}"/>
              </a:ext>
            </a:extLst>
          </p:cNvPr>
          <p:cNvSpPr/>
          <p:nvPr/>
        </p:nvSpPr>
        <p:spPr>
          <a:xfrm>
            <a:off x="7539731" y="2398677"/>
            <a:ext cx="3818529" cy="1027608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 err="1">
                <a:solidFill>
                  <a:schemeClr val="bg2"/>
                </a:solidFill>
                <a:ea typeface="Tahoma"/>
                <a:cs typeface="Tahoma"/>
              </a:rPr>
              <a:t>Local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embedding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works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best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if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you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have English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content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and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generic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information</a:t>
            </a:r>
            <a:endParaRPr lang="en-US" dirty="0" err="1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818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C8EA16-BACA-72AC-65AB-9F15245F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/>
                <a:cs typeface="Tahoma"/>
              </a:rPr>
              <a:t>Azure AI Search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8D85C7-7452-8EE4-C93A-25AE4AE2B4F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4240" y="1539026"/>
            <a:ext cx="10587013" cy="347025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161616"/>
                </a:solidFill>
                <a:latin typeface="Tahoma"/>
                <a:ea typeface="Tahoma"/>
                <a:cs typeface="Segoe UI"/>
              </a:rPr>
              <a:t>Search service for </a:t>
            </a:r>
            <a:r>
              <a:rPr lang="en-US" sz="2400" b="1" dirty="0">
                <a:latin typeface="Tahoma"/>
                <a:ea typeface="Tahoma"/>
                <a:cs typeface="Segoe UI"/>
              </a:rPr>
              <a:t>vector search</a:t>
            </a:r>
            <a:r>
              <a:rPr lang="en-US" sz="2400" b="1" dirty="0">
                <a:solidFill>
                  <a:srgbClr val="161616"/>
                </a:solidFill>
                <a:latin typeface="Tahoma"/>
                <a:ea typeface="Tahoma"/>
                <a:cs typeface="Segoe UI"/>
              </a:rPr>
              <a:t> and </a:t>
            </a:r>
            <a:r>
              <a:rPr lang="en-US" sz="2400" b="1" dirty="0">
                <a:latin typeface="Tahoma"/>
                <a:ea typeface="Tahoma"/>
                <a:cs typeface="Segoe UI"/>
              </a:rPr>
              <a:t>full text</a:t>
            </a:r>
            <a:r>
              <a:rPr lang="en-US" sz="2400" b="1" dirty="0">
                <a:solidFill>
                  <a:srgbClr val="161616"/>
                </a:solidFill>
                <a:latin typeface="Tahoma"/>
                <a:ea typeface="Tahoma"/>
                <a:cs typeface="Segoe UI"/>
              </a:rPr>
              <a:t> and </a:t>
            </a:r>
            <a:r>
              <a:rPr lang="en-US" sz="2400" b="1" u="sng" dirty="0">
                <a:latin typeface="Tahoma"/>
                <a:ea typeface="Tahoma"/>
                <a:cs typeface="Segoe UI"/>
              </a:rPr>
              <a:t>hybrid search</a:t>
            </a:r>
            <a:endParaRPr lang="en-US" sz="2400" b="1">
              <a:latin typeface="Tahoma"/>
              <a:ea typeface="Tahoma"/>
              <a:cs typeface="Tahoma" panose="020B0604030504040204" pitchFamily="34" charset="0"/>
            </a:endParaRPr>
          </a:p>
          <a:p>
            <a:r>
              <a:rPr lang="en-US" sz="2400" b="1" dirty="0">
                <a:solidFill>
                  <a:srgbClr val="161616"/>
                </a:solidFill>
                <a:latin typeface="Tahoma"/>
                <a:ea typeface="Tahoma"/>
                <a:cs typeface="Segoe UI"/>
              </a:rPr>
              <a:t>Indexing with </a:t>
            </a:r>
            <a:r>
              <a:rPr lang="en-US" sz="2400" b="1" dirty="0">
                <a:latin typeface="Tahoma"/>
                <a:ea typeface="Tahoma"/>
                <a:cs typeface="Segoe UI"/>
              </a:rPr>
              <a:t>integrated data chunking and vectorization</a:t>
            </a:r>
            <a:endParaRPr lang="en-US" sz="2400" b="1" dirty="0">
              <a:solidFill>
                <a:srgbClr val="161616"/>
              </a:solidFill>
              <a:latin typeface="Tahoma"/>
              <a:ea typeface="Tahoma"/>
              <a:cs typeface="Segoe UI"/>
            </a:endParaRPr>
          </a:p>
          <a:p>
            <a:r>
              <a:rPr lang="en-US" sz="2400" b="1" dirty="0">
                <a:latin typeface="Tahoma"/>
                <a:ea typeface="Tahoma"/>
                <a:cs typeface="Segoe UI"/>
              </a:rPr>
              <a:t>Is not able to store data according to a schema</a:t>
            </a:r>
          </a:p>
          <a:p>
            <a:r>
              <a:rPr lang="en-US" sz="2400" b="1" dirty="0">
                <a:solidFill>
                  <a:srgbClr val="161616"/>
                </a:solidFill>
                <a:latin typeface="Tahoma"/>
                <a:ea typeface="Tahoma"/>
                <a:cs typeface="Segoe UI"/>
              </a:rPr>
              <a:t>Used for traditional full text search and vector similarity search</a:t>
            </a:r>
          </a:p>
          <a:p>
            <a:r>
              <a:rPr lang="en-US" sz="2400" b="1" dirty="0">
                <a:solidFill>
                  <a:srgbClr val="161616"/>
                </a:solidFill>
                <a:latin typeface="Tahoma"/>
                <a:ea typeface="Tahoma"/>
                <a:cs typeface="Segoe UI"/>
              </a:rPr>
              <a:t>Hierarchical Navigable Small World (HNSW) or exhaustive K-Nearest Neighbors (KNN) to find similar vectors </a:t>
            </a:r>
          </a:p>
          <a:p>
            <a:endParaRPr lang="en-US" sz="1900" b="1" dirty="0">
              <a:solidFill>
                <a:srgbClr val="161616"/>
              </a:solidFill>
              <a:latin typeface="Tahoma"/>
              <a:ea typeface="Tahoma"/>
              <a:cs typeface="Segoe UI"/>
            </a:endParaRPr>
          </a:p>
          <a:p>
            <a:endParaRPr lang="en-US" b="1" dirty="0">
              <a:latin typeface="Tahoma"/>
              <a:ea typeface="Tahom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1283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C8EA16-BACA-72AC-65AB-9F15245F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/>
                <a:cs typeface="Tahoma"/>
              </a:rPr>
              <a:t>Azure AI Search</a:t>
            </a:r>
            <a:endParaRPr lang="en-US" dirty="0"/>
          </a:p>
        </p:txBody>
      </p:sp>
      <p:pic>
        <p:nvPicPr>
          <p:cNvPr id="5" name="Picture 4" descr="thumbnail image 1 captioned Figure 1 - Integrated vectorization diagram">
            <a:extLst>
              <a:ext uri="{FF2B5EF4-FFF2-40B4-BE49-F238E27FC236}">
                <a16:creationId xmlns:a16="http://schemas.microsoft.com/office/drawing/2014/main" id="{E7273FA7-07CA-FD5C-975A-C3BDC5553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2" y="1221118"/>
            <a:ext cx="8305148" cy="4780480"/>
          </a:xfrm>
          <a:prstGeom prst="rect">
            <a:avLst/>
          </a:prstGeom>
        </p:spPr>
      </p:pic>
      <p:pic>
        <p:nvPicPr>
          <p:cNvPr id="7" name="Picture 6" descr="thumbnail image 1 captioned Figure 1 - Integrated vectorization diagram">
            <a:extLst>
              <a:ext uri="{FF2B5EF4-FFF2-40B4-BE49-F238E27FC236}">
                <a16:creationId xmlns:a16="http://schemas.microsoft.com/office/drawing/2014/main" id="{525BCA6C-664B-62BE-786C-5CF13B614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83" y="1007940"/>
            <a:ext cx="9515475" cy="546735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A80AA52-90F7-21F8-0218-9DCE6619B5B7}"/>
              </a:ext>
            </a:extLst>
          </p:cNvPr>
          <p:cNvSpPr/>
          <p:nvPr/>
        </p:nvSpPr>
        <p:spPr>
          <a:xfrm>
            <a:off x="7565782" y="4209241"/>
            <a:ext cx="3818529" cy="1320684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>
                <a:solidFill>
                  <a:schemeClr val="bg2"/>
                </a:solidFill>
                <a:ea typeface="Tahoma"/>
                <a:cs typeface="Tahoma"/>
              </a:rPr>
              <a:t>Supports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different data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sources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and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can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automatically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embed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data (</a:t>
            </a:r>
            <a:r>
              <a:rPr lang="nb-NO" sz="1800" b="1" dirty="0" err="1">
                <a:solidFill>
                  <a:schemeClr val="bg2"/>
                </a:solidFill>
                <a:ea typeface="+mn-lt"/>
                <a:cs typeface="+mn-lt"/>
              </a:rPr>
              <a:t>text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, images)</a:t>
            </a:r>
            <a:endParaRPr lang="nb-NO" sz="1800" b="1" dirty="0">
              <a:solidFill>
                <a:schemeClr val="bg2"/>
              </a:solidFill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64650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53C2A-C900-3535-6E5F-AF427D5837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41" y="1780000"/>
            <a:ext cx="10587584" cy="388581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Tahoma"/>
                <a:ea typeface="Tahoma"/>
                <a:cs typeface="Tahoma"/>
              </a:rPr>
              <a:t>Easily integrated into Copilot Studio or Teams</a:t>
            </a:r>
            <a:endParaRPr lang="en-US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latin typeface="Tahoma"/>
                <a:ea typeface="Tahoma"/>
                <a:cs typeface="Tahoma"/>
              </a:rPr>
              <a:t>Easy to make data available through a RAG application</a:t>
            </a:r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latin typeface="Tahoma"/>
                <a:ea typeface="Tahoma"/>
                <a:cs typeface="Tahoma"/>
              </a:rPr>
              <a:t>Supports different data sources (and different types of content)</a:t>
            </a:r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latin typeface="Tahoma"/>
                <a:ea typeface="Tahoma"/>
                <a:cs typeface="Tahoma"/>
              </a:rPr>
              <a:t>Customizable search parameters and functions</a:t>
            </a:r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latin typeface="Tahoma"/>
                <a:ea typeface="Tahoma"/>
                <a:cs typeface="Tahoma"/>
              </a:rPr>
              <a:t>- Made for making a search index for data</a:t>
            </a:r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latin typeface="Tahoma"/>
                <a:ea typeface="Tahoma"/>
                <a:cs typeface="Tahoma"/>
              </a:rPr>
              <a:t>- Can be quite costly if not managed properly</a:t>
            </a:r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Arial"/>
              <a:buChar char="•"/>
            </a:pPr>
            <a:r>
              <a:rPr lang="en-US" sz="2400" b="1" dirty="0">
                <a:latin typeface="Tahoma"/>
                <a:ea typeface="Tahoma"/>
                <a:cs typeface="Tahoma"/>
              </a:rPr>
              <a:t>- Still requires data to be stored "elsewhere"</a:t>
            </a:r>
            <a:endParaRPr lang="en-US" sz="2400" b="1" dirty="0"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C8EA16-BACA-72AC-65AB-9F15245F7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/>
                <a:cs typeface="Tahoma"/>
              </a:rPr>
              <a:t>Azure AI Search</a:t>
            </a:r>
          </a:p>
        </p:txBody>
      </p:sp>
    </p:spTree>
    <p:extLst>
      <p:ext uri="{BB962C8B-B14F-4D97-AF65-F5344CB8AC3E}">
        <p14:creationId xmlns:p14="http://schemas.microsoft.com/office/powerpoint/2010/main" val="3954420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8F97C0-2AA7-C552-7007-A1C1B39E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Tahoma"/>
                <a:cs typeface="Tahoma"/>
              </a:rPr>
              <a:t>Summary – When to use what?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EB7CDB0-C605-C75D-8680-87FC95302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61726"/>
              </p:ext>
            </p:extLst>
          </p:nvPr>
        </p:nvGraphicFramePr>
        <p:xfrm>
          <a:off x="658427" y="1309456"/>
          <a:ext cx="10773929" cy="304307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97474">
                  <a:extLst>
                    <a:ext uri="{9D8B030D-6E8A-4147-A177-3AD203B41FA5}">
                      <a16:colId xmlns:a16="http://schemas.microsoft.com/office/drawing/2014/main" val="3986213514"/>
                    </a:ext>
                  </a:extLst>
                </a:gridCol>
                <a:gridCol w="2672548">
                  <a:extLst>
                    <a:ext uri="{9D8B030D-6E8A-4147-A177-3AD203B41FA5}">
                      <a16:colId xmlns:a16="http://schemas.microsoft.com/office/drawing/2014/main" val="3291231229"/>
                    </a:ext>
                  </a:extLst>
                </a:gridCol>
                <a:gridCol w="3410424">
                  <a:extLst>
                    <a:ext uri="{9D8B030D-6E8A-4147-A177-3AD203B41FA5}">
                      <a16:colId xmlns:a16="http://schemas.microsoft.com/office/drawing/2014/main" val="1959724221"/>
                    </a:ext>
                  </a:extLst>
                </a:gridCol>
                <a:gridCol w="2693483">
                  <a:extLst>
                    <a:ext uri="{9D8B030D-6E8A-4147-A177-3AD203B41FA5}">
                      <a16:colId xmlns:a16="http://schemas.microsoft.com/office/drawing/2014/main" val="3468950387"/>
                    </a:ext>
                  </a:extLst>
                </a:gridCol>
              </a:tblGrid>
              <a:tr h="787167"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Feature</a:t>
                      </a:r>
                    </a:p>
                  </a:txBody>
                  <a:tcPr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E7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PostgreSQL + </a:t>
                      </a:r>
                      <a:r>
                        <a:rPr lang="en-US" b="1" dirty="0" err="1">
                          <a:effectLst/>
                        </a:rPr>
                        <a:t>pgvector</a:t>
                      </a:r>
                    </a:p>
                  </a:txBody>
                  <a:tcPr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E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Azure AI Search</a:t>
                      </a:r>
                    </a:p>
                  </a:txBody>
                  <a:tcPr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b="1" dirty="0">
                          <a:effectLst/>
                        </a:rPr>
                        <a:t>OpenAI Vector Storage</a:t>
                      </a:r>
                    </a:p>
                  </a:txBody>
                  <a:tcPr anchor="b">
                    <a:lnL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EC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424559"/>
                  </a:ext>
                </a:extLst>
              </a:tr>
              <a:tr h="451181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Open-source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E7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E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E7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E5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E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E4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E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EC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2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No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EC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EC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EC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12936"/>
                  </a:ext>
                </a:extLst>
              </a:tr>
              <a:tr h="451181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Managed service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E5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E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E5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Optional (Azure)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E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F2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E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E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F2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F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F2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FF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Yes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F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F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F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EF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345118"/>
                  </a:ext>
                </a:extLst>
              </a:tr>
              <a:tr h="451181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Indexing options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E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E1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7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Multiple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E1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F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E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0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Limited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FE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EF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FF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E5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Proprietary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EF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EF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EF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E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100259"/>
                  </a:ext>
                </a:extLst>
              </a:tr>
              <a:tr h="451181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AI integration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F7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F0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F7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E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Manual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F0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E5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F0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Azure OpenAI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E5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E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E5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E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Native OpenAI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E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0E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E6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7630812"/>
                  </a:ext>
                </a:extLst>
              </a:tr>
              <a:tr h="451181"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Ecosystem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90E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F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0E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0E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PostgreSQL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F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E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F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3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Azure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E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E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E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OpenAI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9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8362514"/>
                  </a:ext>
                </a:extLst>
              </a:tr>
            </a:tbl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A079B4-7F69-6EEC-CCA7-78418E0D3957}"/>
              </a:ext>
            </a:extLst>
          </p:cNvPr>
          <p:cNvSpPr/>
          <p:nvPr/>
        </p:nvSpPr>
        <p:spPr>
          <a:xfrm>
            <a:off x="8734676" y="4601338"/>
            <a:ext cx="2723617" cy="1483440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err="1">
                <a:solidFill>
                  <a:schemeClr val="bg2"/>
                </a:solidFill>
                <a:ea typeface="Tahoma"/>
                <a:cs typeface="Tahoma"/>
              </a:rPr>
              <a:t>OpenAI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: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Made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for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custom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chatbots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with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small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err="1">
                <a:solidFill>
                  <a:schemeClr val="bg2"/>
                </a:solidFill>
                <a:ea typeface="+mn-lt"/>
                <a:cs typeface="+mn-lt"/>
              </a:rPr>
              <a:t>datasets</a:t>
            </a:r>
            <a:endParaRPr lang="en-US" dirty="0" err="1">
              <a:solidFill>
                <a:schemeClr val="bg2"/>
              </a:solidFill>
              <a:ea typeface="Tahoma"/>
              <a:cs typeface="Tahoma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B83FB7-F6F6-4CDE-663A-A086C05D0DB3}"/>
              </a:ext>
            </a:extLst>
          </p:cNvPr>
          <p:cNvSpPr/>
          <p:nvPr/>
        </p:nvSpPr>
        <p:spPr>
          <a:xfrm>
            <a:off x="5479529" y="4601338"/>
            <a:ext cx="2982549" cy="1483440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 err="1">
                <a:solidFill>
                  <a:schemeClr val="bg2"/>
                </a:solidFill>
                <a:ea typeface="Tahoma"/>
                <a:cs typeface="Tahoma"/>
              </a:rPr>
              <a:t>Azure</a:t>
            </a:r>
            <a:r>
              <a:rPr lang="nb-NO" sz="1800" b="1" dirty="0">
                <a:solidFill>
                  <a:schemeClr val="bg2"/>
                </a:solidFill>
                <a:ea typeface="Tahoma"/>
                <a:cs typeface="Tahoma"/>
              </a:rPr>
              <a:t> 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AI Search: 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Source for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RAG Applications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tied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into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the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Microsoft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ecosystem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either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custom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applications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or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Copilot</a:t>
            </a:r>
            <a:endParaRPr lang="nb-NO" sz="1800" dirty="0">
              <a:solidFill>
                <a:schemeClr val="bg2"/>
              </a:solidFill>
              <a:ea typeface="Tahoma"/>
              <a:cs typeface="Tahom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F492140-F880-B9E6-BB1D-03470ED5A562}"/>
              </a:ext>
            </a:extLst>
          </p:cNvPr>
          <p:cNvSpPr/>
          <p:nvPr/>
        </p:nvSpPr>
        <p:spPr>
          <a:xfrm>
            <a:off x="2320558" y="4601338"/>
            <a:ext cx="2982549" cy="1483440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 err="1">
                <a:solidFill>
                  <a:schemeClr val="bg2"/>
                </a:solidFill>
                <a:ea typeface="Tahoma"/>
                <a:cs typeface="Tahoma"/>
              </a:rPr>
              <a:t>PostgreSQL</a:t>
            </a:r>
            <a:r>
              <a:rPr lang="nb-NO" sz="1800" b="1" dirty="0">
                <a:solidFill>
                  <a:schemeClr val="bg2"/>
                </a:solidFill>
                <a:ea typeface="+mn-lt"/>
                <a:cs typeface="+mn-lt"/>
              </a:rPr>
              <a:t>: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Enhancing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data in SQL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with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similarty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search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(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such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as for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eCommerce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) or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custom</a:t>
            </a:r>
            <a:r>
              <a:rPr lang="nb-NO" sz="1800" dirty="0">
                <a:solidFill>
                  <a:schemeClr val="bg2"/>
                </a:solidFill>
                <a:ea typeface="+mn-lt"/>
                <a:cs typeface="+mn-lt"/>
              </a:rPr>
              <a:t> </a:t>
            </a:r>
            <a:r>
              <a:rPr lang="nb-NO" sz="1800" dirty="0" err="1">
                <a:solidFill>
                  <a:schemeClr val="bg2"/>
                </a:solidFill>
                <a:ea typeface="+mn-lt"/>
                <a:cs typeface="+mn-lt"/>
              </a:rPr>
              <a:t>applications</a:t>
            </a:r>
            <a:endParaRPr lang="nb-NO" sz="1800" dirty="0" err="1">
              <a:solidFill>
                <a:schemeClr val="bg2"/>
              </a:solidFill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97090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1">
            <a:extLst>
              <a:ext uri="{FF2B5EF4-FFF2-40B4-BE49-F238E27FC236}">
                <a16:creationId xmlns:a16="http://schemas.microsoft.com/office/drawing/2014/main" id="{4DF0E036-1A2E-8DEA-88FB-0251C6787FB0}"/>
              </a:ext>
            </a:extLst>
          </p:cNvPr>
          <p:cNvSpPr/>
          <p:nvPr/>
        </p:nvSpPr>
        <p:spPr>
          <a:xfrm>
            <a:off x="620788" y="2932596"/>
            <a:ext cx="2401273" cy="65023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2"/>
                </a:solidFill>
              </a:rPr>
              <a:t>Microsoft Phi-3</a:t>
            </a:r>
            <a:endParaRPr lang="nb-NO" sz="1600" b="1">
              <a:solidFill>
                <a:schemeClr val="bg2"/>
              </a:solidFill>
              <a:ea typeface="Tahoma"/>
              <a:cs typeface="Tahom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0420783-4D88-3E4D-25D9-9D28954C3459}"/>
              </a:ext>
            </a:extLst>
          </p:cNvPr>
          <p:cNvSpPr/>
          <p:nvPr/>
        </p:nvSpPr>
        <p:spPr>
          <a:xfrm>
            <a:off x="391082" y="465920"/>
            <a:ext cx="2710070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GPT-4o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128k tokens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Function</a:t>
            </a:r>
            <a:r>
              <a:rPr lang="nb-NO" sz="1600" dirty="0">
                <a:solidFill>
                  <a:schemeClr val="tx1"/>
                </a:solidFill>
              </a:rPr>
              <a:t> calling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Vision</a:t>
            </a:r>
            <a:endParaRPr lang="nb-NO" sz="1600" dirty="0" err="1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</a:t>
            </a:r>
            <a:r>
              <a:rPr lang="nb-NO" sz="1600" dirty="0" err="1">
                <a:solidFill>
                  <a:schemeClr val="tx1"/>
                </a:solidFill>
              </a:rPr>
              <a:t>Okt</a:t>
            </a:r>
            <a:r>
              <a:rPr lang="nb-NO" sz="1600" dirty="0">
                <a:solidFill>
                  <a:schemeClr val="tx1"/>
                </a:solidFill>
              </a:rPr>
              <a:t> 2023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Cloud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only</a:t>
            </a: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287CB79-AF93-2D69-6BDF-1F7DE233EF6A}"/>
              </a:ext>
            </a:extLst>
          </p:cNvPr>
          <p:cNvSpPr/>
          <p:nvPr/>
        </p:nvSpPr>
        <p:spPr>
          <a:xfrm>
            <a:off x="364860" y="2119576"/>
            <a:ext cx="2710070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Microsoft Phi-3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3.8 milliarder parametere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128k tokens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</a:t>
            </a:r>
            <a:r>
              <a:rPr lang="nb-NO" sz="1600" dirty="0" err="1">
                <a:solidFill>
                  <a:schemeClr val="tx1"/>
                </a:solidFill>
              </a:rPr>
              <a:t>Okt</a:t>
            </a:r>
            <a:r>
              <a:rPr lang="nb-NO" sz="1600" dirty="0">
                <a:solidFill>
                  <a:schemeClr val="tx1"/>
                </a:solidFill>
              </a:rPr>
              <a:t> 2023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Can</a:t>
            </a:r>
            <a:r>
              <a:rPr lang="nb-NO" sz="1600" dirty="0">
                <a:solidFill>
                  <a:schemeClr val="tx1"/>
                </a:solidFill>
              </a:rPr>
              <a:t> run </a:t>
            </a:r>
            <a:r>
              <a:rPr lang="nb-NO" sz="1600" dirty="0" err="1">
                <a:solidFill>
                  <a:schemeClr val="tx1"/>
                </a:solidFill>
              </a:rPr>
              <a:t>locally</a:t>
            </a: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F50940-BF42-5AA4-0262-5A5A38DDC848}"/>
              </a:ext>
            </a:extLst>
          </p:cNvPr>
          <p:cNvSpPr/>
          <p:nvPr/>
        </p:nvSpPr>
        <p:spPr>
          <a:xfrm>
            <a:off x="3213799" y="479172"/>
            <a:ext cx="2710070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LLaMA3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8 eller 70 milliarder parametere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8k tokens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Des 2023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Can</a:t>
            </a:r>
            <a:r>
              <a:rPr lang="nb-NO" sz="1600" dirty="0">
                <a:solidFill>
                  <a:schemeClr val="tx1"/>
                </a:solidFill>
              </a:rPr>
              <a:t> run </a:t>
            </a:r>
            <a:r>
              <a:rPr lang="nb-NO" sz="1600" dirty="0" err="1">
                <a:solidFill>
                  <a:schemeClr val="tx1"/>
                </a:solidFill>
              </a:rPr>
              <a:t>locally</a:t>
            </a: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22DE26-C1B5-1958-7596-2B5C537E7272}"/>
              </a:ext>
            </a:extLst>
          </p:cNvPr>
          <p:cNvSpPr/>
          <p:nvPr/>
        </p:nvSpPr>
        <p:spPr>
          <a:xfrm>
            <a:off x="3174323" y="2126251"/>
            <a:ext cx="2749823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tx1"/>
                </a:solidFill>
              </a:rPr>
              <a:t>Google Gemma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>
                <a:solidFill>
                  <a:schemeClr val="tx1"/>
                </a:solidFill>
              </a:rPr>
              <a:t>2 eller 7 milliarder parametere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>
                <a:solidFill>
                  <a:schemeClr val="tx1"/>
                </a:solidFill>
              </a:rPr>
              <a:t>2k tokens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>
                <a:solidFill>
                  <a:schemeClr val="tx1"/>
                </a:solidFill>
              </a:rPr>
              <a:t>Data Des 2023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>
                <a:solidFill>
                  <a:schemeClr val="tx1"/>
                </a:solidFill>
              </a:rPr>
              <a:t>Kan kjøre lokalt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A239D2-9A3D-6FC4-5491-28454FE9BA9D}"/>
              </a:ext>
            </a:extLst>
          </p:cNvPr>
          <p:cNvSpPr/>
          <p:nvPr/>
        </p:nvSpPr>
        <p:spPr>
          <a:xfrm>
            <a:off x="5996759" y="479173"/>
            <a:ext cx="2710070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Claude 3 Opus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200k tokens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Function</a:t>
            </a:r>
            <a:r>
              <a:rPr lang="nb-NO" sz="1600" dirty="0">
                <a:solidFill>
                  <a:schemeClr val="tx1"/>
                </a:solidFill>
              </a:rPr>
              <a:t> calling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Vision</a:t>
            </a:r>
            <a:endParaRPr lang="nb-NO" sz="1600" dirty="0" err="1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August 2023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Cloud</a:t>
            </a:r>
            <a:r>
              <a:rPr lang="nb-NO" sz="1600" dirty="0">
                <a:solidFill>
                  <a:schemeClr val="tx1"/>
                </a:solidFill>
              </a:rPr>
              <a:t> </a:t>
            </a:r>
            <a:r>
              <a:rPr lang="nb-NO" sz="1600" dirty="0" err="1">
                <a:solidFill>
                  <a:schemeClr val="tx1"/>
                </a:solidFill>
              </a:rPr>
              <a:t>only</a:t>
            </a: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3B7B84-0E0D-1F93-4C6A-58BBC9076586}"/>
              </a:ext>
            </a:extLst>
          </p:cNvPr>
          <p:cNvSpPr/>
          <p:nvPr/>
        </p:nvSpPr>
        <p:spPr>
          <a:xfrm>
            <a:off x="6003665" y="2132874"/>
            <a:ext cx="2710070" cy="2119221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 err="1">
                <a:solidFill>
                  <a:schemeClr val="tx1"/>
                </a:solidFill>
              </a:rPr>
              <a:t>Mixtral</a:t>
            </a:r>
            <a:r>
              <a:rPr lang="nb-NO" b="1" dirty="0">
                <a:solidFill>
                  <a:schemeClr val="tx1"/>
                </a:solidFill>
              </a:rPr>
              <a:t> 8x22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141 billion</a:t>
            </a:r>
            <a:br>
              <a:rPr lang="nb-NO" sz="1600" dirty="0">
                <a:solidFill>
                  <a:schemeClr val="tx1"/>
                </a:solidFill>
              </a:rPr>
            </a:br>
            <a:r>
              <a:rPr lang="nb-NO" sz="1600" dirty="0">
                <a:solidFill>
                  <a:schemeClr val="tx1"/>
                </a:solidFill>
              </a:rPr>
              <a:t>parametere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64k tokens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Function</a:t>
            </a:r>
            <a:r>
              <a:rPr lang="nb-NO" sz="1600" dirty="0">
                <a:solidFill>
                  <a:schemeClr val="tx1"/>
                </a:solidFill>
              </a:rPr>
              <a:t> calling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Vision</a:t>
            </a:r>
            <a:endParaRPr lang="nb-NO" sz="1600" dirty="0" err="1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August 2023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Can</a:t>
            </a:r>
            <a:r>
              <a:rPr lang="nb-NO" sz="1600" dirty="0">
                <a:solidFill>
                  <a:schemeClr val="tx1"/>
                </a:solidFill>
              </a:rPr>
              <a:t> run </a:t>
            </a:r>
            <a:r>
              <a:rPr lang="nb-NO" sz="1600" dirty="0" err="1">
                <a:solidFill>
                  <a:schemeClr val="tx1"/>
                </a:solidFill>
              </a:rPr>
              <a:t>locally</a:t>
            </a: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C329FB-0FBD-B098-E64D-40AC6DAEB95A}"/>
              </a:ext>
            </a:extLst>
          </p:cNvPr>
          <p:cNvSpPr/>
          <p:nvPr/>
        </p:nvSpPr>
        <p:spPr>
          <a:xfrm>
            <a:off x="8773510" y="472548"/>
            <a:ext cx="2710070" cy="1548758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StarCoder2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3, 7, 15 milliarder parametere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16k tokens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August 2023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Can</a:t>
            </a:r>
            <a:r>
              <a:rPr lang="nb-NO" sz="1600" dirty="0">
                <a:solidFill>
                  <a:schemeClr val="tx1"/>
                </a:solidFill>
              </a:rPr>
              <a:t> run </a:t>
            </a:r>
            <a:r>
              <a:rPr lang="nb-NO" sz="1600" dirty="0" err="1">
                <a:solidFill>
                  <a:schemeClr val="tx1"/>
                </a:solidFill>
              </a:rPr>
              <a:t>locally</a:t>
            </a: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073542-B6A0-4D57-A6C9-E7D179EC354F}"/>
              </a:ext>
            </a:extLst>
          </p:cNvPr>
          <p:cNvSpPr/>
          <p:nvPr/>
        </p:nvSpPr>
        <p:spPr>
          <a:xfrm>
            <a:off x="8793248" y="2132874"/>
            <a:ext cx="2710070" cy="2093281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 err="1">
                <a:solidFill>
                  <a:schemeClr val="tx1"/>
                </a:solidFill>
              </a:rPr>
              <a:t>Command</a:t>
            </a:r>
            <a:r>
              <a:rPr lang="nb-NO" b="1" dirty="0">
                <a:solidFill>
                  <a:schemeClr val="tx1"/>
                </a:solidFill>
              </a:rPr>
              <a:t> R+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141 billion</a:t>
            </a:r>
            <a:br>
              <a:rPr lang="nb-NO" sz="1600" dirty="0">
                <a:solidFill>
                  <a:schemeClr val="tx1"/>
                </a:solidFill>
              </a:rPr>
            </a:br>
            <a:r>
              <a:rPr lang="nb-NO" sz="1600" dirty="0">
                <a:solidFill>
                  <a:schemeClr val="tx1"/>
                </a:solidFill>
              </a:rPr>
              <a:t>parameters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64k tokens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Function</a:t>
            </a:r>
            <a:r>
              <a:rPr lang="nb-NO" sz="1600" dirty="0">
                <a:solidFill>
                  <a:schemeClr val="tx1"/>
                </a:solidFill>
              </a:rPr>
              <a:t> calling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Vision</a:t>
            </a:r>
            <a:endParaRPr lang="nb-NO" sz="1600" dirty="0" err="1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>
                <a:solidFill>
                  <a:schemeClr val="tx1"/>
                </a:solidFill>
              </a:rPr>
              <a:t>Data August 2023</a:t>
            </a:r>
            <a:endParaRPr lang="nb-NO" sz="16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600" dirty="0" err="1">
                <a:solidFill>
                  <a:schemeClr val="tx1"/>
                </a:solidFill>
              </a:rPr>
              <a:t>Can</a:t>
            </a:r>
            <a:r>
              <a:rPr lang="nb-NO" sz="1600" dirty="0">
                <a:solidFill>
                  <a:schemeClr val="tx1"/>
                </a:solidFill>
              </a:rPr>
              <a:t> run </a:t>
            </a:r>
            <a:r>
              <a:rPr lang="nb-NO" sz="1600" dirty="0" err="1">
                <a:solidFill>
                  <a:schemeClr val="tx1"/>
                </a:solidFill>
              </a:rPr>
              <a:t>locally</a:t>
            </a: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48B1C32-4D27-2FC3-0D59-ED190A8E8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978" y="1018"/>
            <a:ext cx="10442574" cy="470898"/>
          </a:xfrm>
        </p:spPr>
        <p:txBody>
          <a:bodyPr>
            <a:normAutofit fontScale="90000"/>
          </a:bodyPr>
          <a:lstStyle/>
          <a:p>
            <a:r>
              <a:rPr lang="nb-NO" dirty="0"/>
              <a:t>Large </a:t>
            </a:r>
            <a:r>
              <a:rPr lang="nb-NO" dirty="0" err="1"/>
              <a:t>ecosystem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different </a:t>
            </a:r>
            <a:r>
              <a:rPr lang="nb-NO" dirty="0" err="1"/>
              <a:t>models</a:t>
            </a:r>
            <a:endParaRPr lang="en-US" dirty="0" err="1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B58DAE8-BCFA-A989-8983-E41527459464}"/>
              </a:ext>
            </a:extLst>
          </p:cNvPr>
          <p:cNvSpPr/>
          <p:nvPr/>
        </p:nvSpPr>
        <p:spPr>
          <a:xfrm>
            <a:off x="374587" y="3737517"/>
            <a:ext cx="2710070" cy="2310953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Google Gemini 1.5 Pro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1 million tokens</a:t>
            </a:r>
            <a:endParaRPr lang="nb-NO" sz="18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 err="1">
                <a:solidFill>
                  <a:schemeClr val="tx1"/>
                </a:solidFill>
              </a:rPr>
              <a:t>Function</a:t>
            </a:r>
            <a:r>
              <a:rPr lang="nb-NO" sz="1800" dirty="0">
                <a:solidFill>
                  <a:schemeClr val="tx1"/>
                </a:solidFill>
              </a:rPr>
              <a:t> calling</a:t>
            </a:r>
            <a:endParaRPr lang="nb-NO" sz="18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 err="1">
                <a:solidFill>
                  <a:schemeClr val="tx1"/>
                </a:solidFill>
              </a:rPr>
              <a:t>Vision</a:t>
            </a:r>
            <a:r>
              <a:rPr lang="nb-NO" sz="1800" dirty="0">
                <a:solidFill>
                  <a:schemeClr val="tx1"/>
                </a:solidFill>
              </a:rPr>
              <a:t>/Video</a:t>
            </a:r>
            <a:endParaRPr lang="nb-NO" sz="18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Data </a:t>
            </a:r>
            <a:r>
              <a:rPr lang="nb-NO" sz="1800" dirty="0" err="1">
                <a:solidFill>
                  <a:schemeClr val="tx1"/>
                </a:solidFill>
              </a:rPr>
              <a:t>Okt</a:t>
            </a:r>
            <a:r>
              <a:rPr lang="nb-NO" sz="1800" dirty="0">
                <a:solidFill>
                  <a:schemeClr val="tx1"/>
                </a:solidFill>
              </a:rPr>
              <a:t> 2023</a:t>
            </a:r>
            <a:endParaRPr lang="nb-NO" sz="18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 err="1">
                <a:solidFill>
                  <a:schemeClr val="tx1"/>
                </a:solidFill>
              </a:rPr>
              <a:t>Cloud</a:t>
            </a:r>
            <a:r>
              <a:rPr lang="nb-NO" dirty="0">
                <a:solidFill>
                  <a:schemeClr val="tx1"/>
                </a:solidFill>
              </a:rPr>
              <a:t> </a:t>
            </a:r>
            <a:r>
              <a:rPr lang="nb-NO" dirty="0" err="1">
                <a:solidFill>
                  <a:schemeClr val="tx1"/>
                </a:solidFill>
              </a:rPr>
              <a:t>only</a:t>
            </a:r>
            <a:endParaRPr lang="en-US" sz="1800" dirty="0" err="1">
              <a:solidFill>
                <a:schemeClr val="tx1"/>
              </a:solidFill>
              <a:ea typeface="Tahoma"/>
              <a:cs typeface="Tahoma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3A76E6-B0D0-258A-14E4-1BA84ABB473B}"/>
              </a:ext>
            </a:extLst>
          </p:cNvPr>
          <p:cNvSpPr/>
          <p:nvPr/>
        </p:nvSpPr>
        <p:spPr>
          <a:xfrm>
            <a:off x="3218306" y="3760215"/>
            <a:ext cx="2710070" cy="1775932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 err="1">
                <a:solidFill>
                  <a:schemeClr val="tx1"/>
                </a:solidFill>
              </a:rPr>
              <a:t>Databricks</a:t>
            </a:r>
            <a:r>
              <a:rPr lang="nb-NO" b="1" dirty="0">
                <a:solidFill>
                  <a:schemeClr val="tx1"/>
                </a:solidFill>
              </a:rPr>
              <a:t> DBRX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32k tokens</a:t>
            </a:r>
            <a:endParaRPr lang="nb-NO" sz="18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err="1">
                <a:solidFill>
                  <a:schemeClr val="tx1"/>
                </a:solidFill>
              </a:rPr>
              <a:t>Function</a:t>
            </a:r>
            <a:r>
              <a:rPr lang="nb-NO" sz="1800" dirty="0">
                <a:solidFill>
                  <a:schemeClr val="tx1"/>
                </a:solidFill>
              </a:rPr>
              <a:t> calling</a:t>
            </a:r>
            <a:endParaRPr lang="nb-NO" sz="18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Data </a:t>
            </a:r>
            <a:r>
              <a:rPr lang="nb-NO" sz="1800" err="1">
                <a:solidFill>
                  <a:schemeClr val="tx1"/>
                </a:solidFill>
              </a:rPr>
              <a:t>Okt</a:t>
            </a:r>
            <a:r>
              <a:rPr lang="nb-NO" sz="1800" dirty="0">
                <a:solidFill>
                  <a:schemeClr val="tx1"/>
                </a:solidFill>
              </a:rPr>
              <a:t> 2023</a:t>
            </a:r>
            <a:endParaRPr lang="nb-NO" sz="18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900" dirty="0" err="1">
                <a:solidFill>
                  <a:schemeClr val="tx1"/>
                </a:solidFill>
              </a:rPr>
              <a:t>Can</a:t>
            </a:r>
            <a:r>
              <a:rPr lang="nb-NO" sz="1900" dirty="0">
                <a:solidFill>
                  <a:schemeClr val="tx1"/>
                </a:solidFill>
              </a:rPr>
              <a:t> run </a:t>
            </a:r>
            <a:r>
              <a:rPr lang="nb-NO" sz="1900" dirty="0" err="1">
                <a:solidFill>
                  <a:schemeClr val="tx1"/>
                </a:solidFill>
              </a:rPr>
              <a:t>locally</a:t>
            </a:r>
            <a:r>
              <a:rPr lang="nb-NO" sz="1900" dirty="0">
                <a:solidFill>
                  <a:schemeClr val="tx1"/>
                </a:solidFill>
              </a:rPr>
              <a:t> </a:t>
            </a:r>
            <a:r>
              <a:rPr lang="nb-NO" b="1" dirty="0">
                <a:solidFill>
                  <a:schemeClr val="tx1"/>
                </a:solidFill>
              </a:rPr>
              <a:t> </a:t>
            </a:r>
            <a:endParaRPr lang="nb-NO" b="1" dirty="0">
              <a:solidFill>
                <a:schemeClr val="tx1"/>
              </a:solidFill>
              <a:ea typeface="Tahoma"/>
              <a:cs typeface="Tahoma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77BE46-1B64-4F76-03BC-C90EAA32C2E8}"/>
              </a:ext>
            </a:extLst>
          </p:cNvPr>
          <p:cNvSpPr/>
          <p:nvPr/>
        </p:nvSpPr>
        <p:spPr>
          <a:xfrm>
            <a:off x="5990689" y="4327662"/>
            <a:ext cx="2710070" cy="1543267"/>
          </a:xfrm>
          <a:prstGeom prst="round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tx1"/>
                </a:solidFill>
              </a:rPr>
              <a:t>QWEN 1.5</a:t>
            </a: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>
                <a:solidFill>
                  <a:schemeClr val="tx1"/>
                </a:solidFill>
              </a:rPr>
              <a:t>Different </a:t>
            </a:r>
            <a:r>
              <a:rPr lang="nb-NO" dirty="0" err="1">
                <a:solidFill>
                  <a:schemeClr val="tx1"/>
                </a:solidFill>
              </a:rPr>
              <a:t>moels</a:t>
            </a:r>
            <a:endParaRPr lang="nb-NO" sz="1800" dirty="0" err="1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>
                <a:solidFill>
                  <a:schemeClr val="tx1"/>
                </a:solidFill>
              </a:rPr>
              <a:t>32k tokens</a:t>
            </a:r>
            <a:endParaRPr lang="nb-NO" sz="18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sz="1800" dirty="0" err="1">
                <a:solidFill>
                  <a:schemeClr val="tx1"/>
                </a:solidFill>
              </a:rPr>
              <a:t>Function</a:t>
            </a:r>
            <a:r>
              <a:rPr lang="nb-NO" sz="1800" dirty="0">
                <a:solidFill>
                  <a:schemeClr val="tx1"/>
                </a:solidFill>
              </a:rPr>
              <a:t> calling</a:t>
            </a:r>
            <a:endParaRPr lang="nb-NO" sz="1800" dirty="0">
              <a:solidFill>
                <a:schemeClr val="tx1"/>
              </a:solidFill>
              <a:ea typeface="Tahoma"/>
              <a:cs typeface="Tahoma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nb-NO" dirty="0" err="1">
                <a:solidFill>
                  <a:schemeClr val="tx1"/>
                </a:solidFill>
              </a:rPr>
              <a:t>Can</a:t>
            </a:r>
            <a:r>
              <a:rPr lang="nb-NO" dirty="0">
                <a:solidFill>
                  <a:schemeClr val="tx1"/>
                </a:solidFill>
              </a:rPr>
              <a:t> run </a:t>
            </a:r>
            <a:r>
              <a:rPr lang="nb-NO" dirty="0" err="1">
                <a:solidFill>
                  <a:schemeClr val="tx1"/>
                </a:solidFill>
              </a:rPr>
              <a:t>locally</a:t>
            </a:r>
            <a:endParaRPr lang="en-US" sz="1800" dirty="0" err="1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2A8066F-3537-94EA-98DA-576E2F6985A1}"/>
              </a:ext>
            </a:extLst>
          </p:cNvPr>
          <p:cNvSpPr/>
          <p:nvPr/>
        </p:nvSpPr>
        <p:spPr>
          <a:xfrm>
            <a:off x="8793421" y="4328975"/>
            <a:ext cx="3041149" cy="1120178"/>
          </a:xfrm>
          <a:prstGeom prst="roundRect">
            <a:avLst/>
          </a:prstGeom>
          <a:solidFill>
            <a:schemeClr val="accent1"/>
          </a:solidFill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 dirty="0">
                <a:solidFill>
                  <a:schemeClr val="bg2"/>
                </a:solidFill>
              </a:rPr>
              <a:t>Most </a:t>
            </a:r>
            <a:r>
              <a:rPr lang="nb-NO" sz="1600" b="1" dirty="0" err="1">
                <a:solidFill>
                  <a:schemeClr val="bg2"/>
                </a:solidFill>
              </a:rPr>
              <a:t>of</a:t>
            </a:r>
            <a:r>
              <a:rPr lang="nb-NO" sz="1600" b="1" dirty="0">
                <a:solidFill>
                  <a:schemeClr val="bg2"/>
                </a:solidFill>
              </a:rPr>
              <a:t> </a:t>
            </a:r>
            <a:r>
              <a:rPr lang="nb-NO" sz="1600" b="1" dirty="0" err="1">
                <a:solidFill>
                  <a:schemeClr val="bg2"/>
                </a:solidFill>
              </a:rPr>
              <a:t>these</a:t>
            </a:r>
            <a:r>
              <a:rPr lang="nb-NO" sz="1600" b="1" dirty="0">
                <a:solidFill>
                  <a:schemeClr val="bg2"/>
                </a:solidFill>
              </a:rPr>
              <a:t> </a:t>
            </a:r>
            <a:r>
              <a:rPr lang="nb-NO" sz="1600" b="1" dirty="0" err="1">
                <a:solidFill>
                  <a:schemeClr val="bg2"/>
                </a:solidFill>
              </a:rPr>
              <a:t>models</a:t>
            </a:r>
            <a:r>
              <a:rPr lang="nb-NO" sz="1600" b="1" dirty="0">
                <a:solidFill>
                  <a:schemeClr val="bg2"/>
                </a:solidFill>
              </a:rPr>
              <a:t> </a:t>
            </a:r>
            <a:r>
              <a:rPr lang="nb-NO" sz="1600" b="1" dirty="0" err="1">
                <a:solidFill>
                  <a:schemeClr val="bg2"/>
                </a:solidFill>
              </a:rPr>
              <a:t>are</a:t>
            </a:r>
            <a:r>
              <a:rPr lang="nb-NO" sz="1600" b="1" dirty="0">
                <a:solidFill>
                  <a:schemeClr val="bg2"/>
                </a:solidFill>
              </a:rPr>
              <a:t> not </a:t>
            </a:r>
            <a:r>
              <a:rPr lang="nb-NO" sz="1600" b="1" dirty="0" err="1">
                <a:solidFill>
                  <a:schemeClr val="bg2"/>
                </a:solidFill>
              </a:rPr>
              <a:t>good</a:t>
            </a:r>
            <a:r>
              <a:rPr lang="nb-NO" sz="1600" b="1" dirty="0">
                <a:solidFill>
                  <a:schemeClr val="bg2"/>
                </a:solidFill>
              </a:rPr>
              <a:t> at Norwegian (</a:t>
            </a:r>
            <a:r>
              <a:rPr lang="nb-NO" sz="1600" b="1" dirty="0" err="1">
                <a:solidFill>
                  <a:schemeClr val="bg2"/>
                </a:solidFill>
              </a:rPr>
              <a:t>except</a:t>
            </a:r>
            <a:r>
              <a:rPr lang="nb-NO" sz="1600" b="1" dirty="0">
                <a:solidFill>
                  <a:schemeClr val="bg2"/>
                </a:solidFill>
              </a:rPr>
              <a:t> GPT and Phi3.5)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56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8F97C0-2AA7-C552-7007-A1C1B39E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why a Vector Store/Database?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44E47B-455E-FE55-D2EE-FC404C9665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41" y="1780000"/>
            <a:ext cx="10587584" cy="3885814"/>
          </a:xfrm>
        </p:spPr>
        <p:txBody>
          <a:bodyPr>
            <a:normAutofit/>
          </a:bodyPr>
          <a:lstStyle/>
          <a:p>
            <a:r>
              <a:rPr lang="nb-NO" sz="2000" b="1" dirty="0"/>
              <a:t>Make </a:t>
            </a:r>
            <a:r>
              <a:rPr lang="nb-NO" sz="2000" b="1" dirty="0" err="1"/>
              <a:t>unstructured</a:t>
            </a:r>
            <a:r>
              <a:rPr lang="nb-NO" sz="2000" b="1" dirty="0"/>
              <a:t> data </a:t>
            </a:r>
            <a:r>
              <a:rPr lang="nb-NO" sz="2000" b="1" dirty="0" err="1"/>
              <a:t>into</a:t>
            </a:r>
            <a:r>
              <a:rPr lang="nb-NO" sz="2000" b="1" dirty="0"/>
              <a:t> </a:t>
            </a:r>
            <a:r>
              <a:rPr lang="nb-NO" sz="2000" b="1" dirty="0" err="1"/>
              <a:t>vector</a:t>
            </a:r>
            <a:r>
              <a:rPr lang="nb-NO" sz="2000" b="1" dirty="0"/>
              <a:t> </a:t>
            </a:r>
            <a:r>
              <a:rPr lang="nb-NO" sz="2000" b="1" dirty="0" err="1"/>
              <a:t>representations</a:t>
            </a:r>
            <a:r>
              <a:rPr lang="nb-NO" sz="2000" b="1" dirty="0"/>
              <a:t> for </a:t>
            </a:r>
            <a:r>
              <a:rPr lang="nb-NO" sz="2000" b="1" dirty="0" err="1"/>
              <a:t>enhanced</a:t>
            </a:r>
            <a:r>
              <a:rPr lang="nb-NO" sz="2000" b="1" dirty="0"/>
              <a:t> </a:t>
            </a:r>
            <a:r>
              <a:rPr lang="nb-NO" sz="2000" b="1" dirty="0" err="1"/>
              <a:t>natural</a:t>
            </a:r>
            <a:r>
              <a:rPr lang="nb-NO" sz="2000" b="1" dirty="0"/>
              <a:t> </a:t>
            </a:r>
            <a:r>
              <a:rPr lang="nb-NO" sz="2000" b="1" dirty="0" err="1"/>
              <a:t>language</a:t>
            </a:r>
            <a:r>
              <a:rPr lang="nb-NO" sz="2000" b="1" dirty="0"/>
              <a:t> </a:t>
            </a:r>
            <a:r>
              <a:rPr lang="nb-NO" sz="2000" b="1" dirty="0" err="1"/>
              <a:t>understanding</a:t>
            </a:r>
            <a:r>
              <a:rPr lang="nb-NO" sz="2000" b="1" dirty="0"/>
              <a:t> and </a:t>
            </a:r>
            <a:r>
              <a:rPr lang="nb-NO" sz="2000" b="1" dirty="0" err="1"/>
              <a:t>retrieval</a:t>
            </a:r>
            <a:endParaRPr lang="nb-NO" sz="2000" b="1" dirty="0"/>
          </a:p>
          <a:p>
            <a:r>
              <a:rPr lang="nb-NO" sz="2000" b="1" dirty="0"/>
              <a:t>Research </a:t>
            </a:r>
            <a:r>
              <a:rPr lang="nb-NO" sz="2000" b="1" dirty="0" err="1"/>
              <a:t>which</a:t>
            </a:r>
            <a:r>
              <a:rPr lang="nb-NO" sz="2000" b="1" dirty="0"/>
              <a:t> </a:t>
            </a:r>
            <a:r>
              <a:rPr lang="nb-NO" sz="2000" b="1" dirty="0" err="1"/>
              <a:t>embedding</a:t>
            </a:r>
            <a:r>
              <a:rPr lang="nb-NO" sz="2000" b="1" dirty="0"/>
              <a:t> </a:t>
            </a:r>
            <a:r>
              <a:rPr lang="nb-NO" sz="2000" b="1" dirty="0" err="1"/>
              <a:t>model</a:t>
            </a:r>
            <a:r>
              <a:rPr lang="nb-NO" sz="2000" b="1" dirty="0"/>
              <a:t> </a:t>
            </a:r>
            <a:r>
              <a:rPr lang="nb-NO" sz="2000" b="1" dirty="0" err="1"/>
              <a:t>you</a:t>
            </a:r>
            <a:r>
              <a:rPr lang="nb-NO" sz="2000" b="1" dirty="0"/>
              <a:t> </a:t>
            </a:r>
            <a:r>
              <a:rPr lang="nb-NO" sz="2000" b="1" dirty="0" err="1"/>
              <a:t>should</a:t>
            </a:r>
            <a:r>
              <a:rPr lang="nb-NO" sz="2000" b="1" dirty="0"/>
              <a:t> </a:t>
            </a:r>
            <a:r>
              <a:rPr lang="nb-NO" sz="2000" b="1" dirty="0" err="1"/>
              <a:t>use</a:t>
            </a:r>
            <a:r>
              <a:rPr lang="nb-NO" sz="2000" b="1" dirty="0"/>
              <a:t> for </a:t>
            </a:r>
            <a:r>
              <a:rPr lang="nb-NO" sz="2000" b="1" dirty="0" err="1"/>
              <a:t>your</a:t>
            </a:r>
            <a:r>
              <a:rPr lang="nb-NO" sz="2000" b="1" dirty="0"/>
              <a:t> service</a:t>
            </a:r>
          </a:p>
          <a:p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Will never be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able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adopt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a 1:1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mapping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between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original data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source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result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will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generate</a:t>
            </a:r>
            <a:endParaRPr lang="nb-NO" sz="2000" b="1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Improvements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in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the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embedding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increase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quality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and support for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other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content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pictures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videoes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Depending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on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-case and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amount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data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one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should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look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at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dedicated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ea typeface="Tahoma" panose="020B0604030504040204" pitchFamily="34" charset="0"/>
                <a:cs typeface="Tahoma" panose="020B0604030504040204" pitchFamily="34" charset="0"/>
              </a:rPr>
              <a:t>vector</a:t>
            </a:r>
            <a:r>
              <a:rPr lang="nb-NO" sz="2000" b="1" dirty="0">
                <a:ea typeface="Tahoma" panose="020B0604030504040204" pitchFamily="34" charset="0"/>
                <a:cs typeface="Tahoma" panose="020B0604030504040204" pitchFamily="34" charset="0"/>
              </a:rPr>
              <a:t> stores</a:t>
            </a:r>
          </a:p>
          <a:p>
            <a:r>
              <a:rPr lang="en-US" sz="2000" b="1" dirty="0">
                <a:ea typeface="Tahoma" panose="020B0604030504040204" pitchFamily="34" charset="0"/>
                <a:cs typeface="Tahoma" panose="020B0604030504040204" pitchFamily="34" charset="0"/>
              </a:rPr>
              <a:t>Remember that vector stores do not store the actual data but only metadata</a:t>
            </a:r>
          </a:p>
        </p:txBody>
      </p:sp>
    </p:spTree>
    <p:extLst>
      <p:ext uri="{BB962C8B-B14F-4D97-AF65-F5344CB8AC3E}">
        <p14:creationId xmlns:p14="http://schemas.microsoft.com/office/powerpoint/2010/main" val="2251117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4">
            <a:extLst>
              <a:ext uri="{FF2B5EF4-FFF2-40B4-BE49-F238E27FC236}">
                <a16:creationId xmlns:a16="http://schemas.microsoft.com/office/drawing/2014/main" id="{A280507D-CA14-E682-CC12-B4F4F48EEC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13" name="AutoShape 8" descr="signature_2217393165">
            <a:extLst>
              <a:ext uri="{FF2B5EF4-FFF2-40B4-BE49-F238E27FC236}">
                <a16:creationId xmlns:a16="http://schemas.microsoft.com/office/drawing/2014/main" id="{8E02CA26-DFA6-50C3-BFEC-779A63D71C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17" name="AutoShape 10" descr="DataBrothers">
            <a:extLst>
              <a:ext uri="{FF2B5EF4-FFF2-40B4-BE49-F238E27FC236}">
                <a16:creationId xmlns:a16="http://schemas.microsoft.com/office/drawing/2014/main" id="{28AB2310-E80C-D142-A16A-AA62E769FF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O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D6DC8-F446-93B3-B577-CB84D41AE2E5}"/>
              </a:ext>
            </a:extLst>
          </p:cNvPr>
          <p:cNvSpPr txBox="1"/>
          <p:nvPr/>
        </p:nvSpPr>
        <p:spPr>
          <a:xfrm>
            <a:off x="3831981" y="445520"/>
            <a:ext cx="4161215" cy="2794383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0670077"/>
              </a:avLst>
            </a:prstTxWarp>
            <a:spAutoFit/>
          </a:bodyPr>
          <a:lstStyle/>
          <a:p>
            <a:r>
              <a:rPr lang="en-NO" sz="8000" dirty="0">
                <a:latin typeface="Gotham Medium" pitchFamily="2" charset="0"/>
                <a:cs typeface="Gotham Medium" pitchFamily="2" charset="0"/>
              </a:rPr>
              <a:t>Thank you to our sponsors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51DE4C2-F060-B536-024C-B2D02DEE8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3335" y="1962171"/>
            <a:ext cx="2098377" cy="161676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0A1E68C9-5DE7-5624-7A91-EEFE80066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3433" y="775856"/>
            <a:ext cx="3191097" cy="1062698"/>
          </a:xfrm>
          <a:prstGeom prst="rect">
            <a:avLst/>
          </a:prstGeom>
        </p:spPr>
      </p:pic>
      <p:pic>
        <p:nvPicPr>
          <p:cNvPr id="40" name="Picture 3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203E92C-1259-0D57-E11B-91EA46D98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4224" y="3553211"/>
            <a:ext cx="2930483" cy="668589"/>
          </a:xfrm>
          <a:prstGeom prst="rect">
            <a:avLst/>
          </a:prstGeom>
        </p:spPr>
      </p:pic>
      <p:pic>
        <p:nvPicPr>
          <p:cNvPr id="46" name="Picture 4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6167C4D0-F78B-5822-A299-5E24DBCB3B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217" y="5735610"/>
            <a:ext cx="3407264" cy="669147"/>
          </a:xfrm>
          <a:prstGeom prst="rect">
            <a:avLst/>
          </a:prstGeom>
        </p:spPr>
      </p:pic>
      <p:pic>
        <p:nvPicPr>
          <p:cNvPr id="52" name="Picture 5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7DC134D0-2A42-6F67-B55A-8DA4DB61F0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9180" y="4299098"/>
            <a:ext cx="2705277" cy="47982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1D64385-3481-6F93-C5C6-A00BEAC0A5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7209" y="5855603"/>
            <a:ext cx="3717061" cy="434888"/>
          </a:xfrm>
          <a:prstGeom prst="rect">
            <a:avLst/>
          </a:prstGeom>
        </p:spPr>
      </p:pic>
      <p:pic>
        <p:nvPicPr>
          <p:cNvPr id="56" name="Picture 55" descr="A black and white logo&#10;&#10;Description automatically generated">
            <a:extLst>
              <a:ext uri="{FF2B5EF4-FFF2-40B4-BE49-F238E27FC236}">
                <a16:creationId xmlns:a16="http://schemas.microsoft.com/office/drawing/2014/main" id="{5CD93F81-DDFF-1D00-C01D-C8B9B27F33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4015" y="775221"/>
            <a:ext cx="2048929" cy="1053734"/>
          </a:xfrm>
          <a:prstGeom prst="rect">
            <a:avLst/>
          </a:prstGeom>
        </p:spPr>
      </p:pic>
      <p:pic>
        <p:nvPicPr>
          <p:cNvPr id="36" name="Picture 35" descr="A logo of a horse head&#10;&#10;Description automatically generated">
            <a:extLst>
              <a:ext uri="{FF2B5EF4-FFF2-40B4-BE49-F238E27FC236}">
                <a16:creationId xmlns:a16="http://schemas.microsoft.com/office/drawing/2014/main" id="{0A70428B-98DC-FE4F-EA21-A6F89D9443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3341" y="3247187"/>
            <a:ext cx="1313258" cy="1313258"/>
          </a:xfrm>
          <a:prstGeom prst="rect">
            <a:avLst/>
          </a:prstGeom>
        </p:spPr>
      </p:pic>
      <p:pic>
        <p:nvPicPr>
          <p:cNvPr id="3" name="Picture 2" descr="A black letter g&#10;&#10;Description automatically generated">
            <a:extLst>
              <a:ext uri="{FF2B5EF4-FFF2-40B4-BE49-F238E27FC236}">
                <a16:creationId xmlns:a16="http://schemas.microsoft.com/office/drawing/2014/main" id="{CCDFE0FF-D7FE-325F-6318-00638A557B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0561" y="2414992"/>
            <a:ext cx="2743198" cy="589359"/>
          </a:xfrm>
          <a:prstGeom prst="rect">
            <a:avLst/>
          </a:prstGeom>
        </p:spPr>
      </p:pic>
      <p:pic>
        <p:nvPicPr>
          <p:cNvPr id="5" name="Picture 4" descr="A heart with a blue and yellow flag on it&#10;&#10;Description automatically generated">
            <a:extLst>
              <a:ext uri="{FF2B5EF4-FFF2-40B4-BE49-F238E27FC236}">
                <a16:creationId xmlns:a16="http://schemas.microsoft.com/office/drawing/2014/main" id="{E248FEED-3EE0-92C0-FBC7-FF9B63E29F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5107" y="478155"/>
            <a:ext cx="3256026" cy="325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40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BFCD2B72-4CB0-6B12-665E-59CB54119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Feedback to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session</a:t>
            </a:r>
            <a:endParaRPr lang="nb-NO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6240CE8C-CC1C-AE7F-E46D-9FDB8DA80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976" y="875711"/>
            <a:ext cx="6578048" cy="561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55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919" y="241357"/>
            <a:ext cx="11182180" cy="858431"/>
          </a:xfrm>
        </p:spPr>
        <p:txBody>
          <a:bodyPr>
            <a:no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3700" b="1"/>
              <a:t>How </a:t>
            </a:r>
            <a:r>
              <a:rPr lang="nb-NO" sz="3700" b="1" err="1"/>
              <a:t>can</a:t>
            </a:r>
            <a:r>
              <a:rPr lang="nb-NO" sz="3700" b="1"/>
              <a:t> </a:t>
            </a:r>
            <a:r>
              <a:rPr lang="nb-NO" sz="3700" b="1" err="1"/>
              <a:t>we</a:t>
            </a:r>
            <a:r>
              <a:rPr lang="nb-NO" sz="3700" b="1"/>
              <a:t> </a:t>
            </a:r>
            <a:r>
              <a:rPr lang="nb-NO" sz="3700" b="1" err="1"/>
              <a:t>use</a:t>
            </a:r>
            <a:r>
              <a:rPr lang="nb-NO" sz="3700" b="1"/>
              <a:t> our </a:t>
            </a:r>
            <a:r>
              <a:rPr lang="nb-NO" sz="3700" b="1" err="1"/>
              <a:t>LLM’s</a:t>
            </a:r>
            <a:r>
              <a:rPr lang="nb-NO" sz="3700" b="1"/>
              <a:t> </a:t>
            </a:r>
            <a:r>
              <a:rPr lang="nb-NO" sz="3700" b="1" err="1"/>
              <a:t>with</a:t>
            </a:r>
            <a:r>
              <a:rPr lang="nb-NO" sz="3700" b="1"/>
              <a:t> </a:t>
            </a:r>
            <a:r>
              <a:rPr lang="nb-NO" sz="3700" b="1" err="1"/>
              <a:t>our</a:t>
            </a:r>
            <a:r>
              <a:rPr lang="nb-NO" sz="3700" b="1"/>
              <a:t> </a:t>
            </a:r>
            <a:r>
              <a:rPr lang="nb-NO" sz="3700" b="1" err="1"/>
              <a:t>own</a:t>
            </a:r>
            <a:r>
              <a:rPr lang="nb-NO" sz="3700" b="1"/>
              <a:t> data?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14CC5F7-03AC-0DD6-D274-75B4A39BE2D3}"/>
              </a:ext>
            </a:extLst>
          </p:cNvPr>
          <p:cNvSpPr/>
          <p:nvPr/>
        </p:nvSpPr>
        <p:spPr>
          <a:xfrm>
            <a:off x="4305239" y="4021854"/>
            <a:ext cx="2112303" cy="574148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650" b="1" dirty="0" err="1">
                <a:solidFill>
                  <a:schemeClr val="bg2"/>
                </a:solidFill>
              </a:rPr>
              <a:t>Prompts</a:t>
            </a:r>
            <a:endParaRPr lang="en-US" sz="2650" b="1">
              <a:solidFill>
                <a:schemeClr val="bg2"/>
              </a:solidFill>
              <a:ea typeface="Tahoma"/>
              <a:cs typeface="Tahoma"/>
            </a:endParaRP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3E73E7B7-470B-35AF-B77B-2E96901C9F41}"/>
              </a:ext>
            </a:extLst>
          </p:cNvPr>
          <p:cNvSpPr/>
          <p:nvPr/>
        </p:nvSpPr>
        <p:spPr>
          <a:xfrm>
            <a:off x="4528559" y="3031306"/>
            <a:ext cx="605471" cy="931389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A27FE0F-95DD-B2D3-C261-E683202D4BF1}"/>
              </a:ext>
            </a:extLst>
          </p:cNvPr>
          <p:cNvSpPr/>
          <p:nvPr/>
        </p:nvSpPr>
        <p:spPr>
          <a:xfrm rot="10800000">
            <a:off x="5559901" y="3056357"/>
            <a:ext cx="605471" cy="931147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4241582" y="1581700"/>
            <a:ext cx="2282721" cy="1458061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650" b="1" dirty="0" err="1">
                <a:solidFill>
                  <a:schemeClr val="bg2"/>
                </a:solidFill>
              </a:rPr>
              <a:t>LLMs</a:t>
            </a:r>
            <a:r>
              <a:rPr lang="nb-NO" sz="2650" b="1" dirty="0">
                <a:solidFill>
                  <a:schemeClr val="bg2"/>
                </a:solidFill>
              </a:rPr>
              <a:t> </a:t>
            </a:r>
            <a:r>
              <a:rPr lang="nb-NO" sz="2650" b="1" dirty="0" err="1">
                <a:solidFill>
                  <a:schemeClr val="bg2"/>
                </a:solidFill>
              </a:rPr>
              <a:t>with</a:t>
            </a:r>
            <a:r>
              <a:rPr lang="nb-NO" sz="2650" b="1" dirty="0">
                <a:solidFill>
                  <a:schemeClr val="bg2"/>
                </a:solidFill>
              </a:rPr>
              <a:t> </a:t>
            </a:r>
            <a:r>
              <a:rPr lang="nb-NO" sz="2650" b="1" dirty="0" err="1">
                <a:solidFill>
                  <a:schemeClr val="bg2"/>
                </a:solidFill>
              </a:rPr>
              <a:t>our</a:t>
            </a:r>
            <a:r>
              <a:rPr lang="nb-NO" sz="2650" b="1" dirty="0">
                <a:solidFill>
                  <a:schemeClr val="bg2"/>
                </a:solidFill>
              </a:rPr>
              <a:t> </a:t>
            </a:r>
            <a:r>
              <a:rPr lang="nb-NO" sz="2650" b="1" dirty="0" err="1">
                <a:solidFill>
                  <a:schemeClr val="bg2"/>
                </a:solidFill>
              </a:rPr>
              <a:t>own</a:t>
            </a:r>
            <a:r>
              <a:rPr lang="nb-NO" sz="2650" b="1" dirty="0">
                <a:solidFill>
                  <a:schemeClr val="bg2"/>
                </a:solidFill>
              </a:rPr>
              <a:t> data</a:t>
            </a:r>
            <a:endParaRPr lang="en-US" sz="2650" b="1" dirty="0">
              <a:solidFill>
                <a:schemeClr val="bg2"/>
              </a:solidFill>
              <a:ea typeface="Tahoma"/>
              <a:cs typeface="Tahoma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4585550-7B80-C7CD-151D-5E9396C99E1F}"/>
              </a:ext>
            </a:extLst>
          </p:cNvPr>
          <p:cNvSpPr/>
          <p:nvPr/>
        </p:nvSpPr>
        <p:spPr>
          <a:xfrm>
            <a:off x="564288" y="1579469"/>
            <a:ext cx="3398144" cy="1300068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2400" b="1">
                <a:solidFill>
                  <a:srgbClr val="FFFFFF"/>
                </a:solidFill>
              </a:rPr>
              <a:t>1: Prompts</a:t>
            </a:r>
          </a:p>
          <a:p>
            <a:r>
              <a:rPr lang="nb-NO" sz="2400" b="1">
                <a:solidFill>
                  <a:srgbClr val="FFFFFF"/>
                </a:solidFill>
              </a:rPr>
              <a:t>2: Fine-tuning</a:t>
            </a:r>
          </a:p>
          <a:p>
            <a:r>
              <a:rPr lang="nb-NO" sz="2400" b="1">
                <a:solidFill>
                  <a:srgbClr val="FFFFFF"/>
                </a:solidFill>
              </a:rPr>
              <a:t>3: Grounding (RAG)</a:t>
            </a: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5D1C30-5E38-7B64-13C7-65EA2B710BD6}"/>
              </a:ext>
            </a:extLst>
          </p:cNvPr>
          <p:cNvSpPr/>
          <p:nvPr/>
        </p:nvSpPr>
        <p:spPr>
          <a:xfrm>
            <a:off x="7302523" y="4258063"/>
            <a:ext cx="3497477" cy="1747883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540" b="1" u="sng">
                <a:solidFill>
                  <a:srgbClr val="FFFFFF"/>
                </a:solidFill>
              </a:rPr>
              <a:t>Grounding (RAG)</a:t>
            </a:r>
          </a:p>
          <a:p>
            <a:pPr algn="ctr"/>
            <a:r>
              <a:rPr lang="en-US" sz="2116">
                <a:solidFill>
                  <a:srgbClr val="FFFFFF"/>
                </a:solidFill>
              </a:rPr>
              <a:t>Make data available outside the language model. Using search to retrieve data</a:t>
            </a:r>
            <a:endParaRPr lang="en-US" sz="1428">
              <a:solidFill>
                <a:srgbClr val="FFFFFF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D92877A-3C6D-63B6-CA7E-606A101DF2B6}"/>
              </a:ext>
            </a:extLst>
          </p:cNvPr>
          <p:cNvSpPr/>
          <p:nvPr/>
        </p:nvSpPr>
        <p:spPr>
          <a:xfrm>
            <a:off x="7283523" y="2851791"/>
            <a:ext cx="3516477" cy="1246787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2540" b="1" u="sng">
                <a:solidFill>
                  <a:srgbClr val="FFFFFF"/>
                </a:solidFill>
              </a:rPr>
              <a:t>Fine-tuning</a:t>
            </a:r>
          </a:p>
          <a:p>
            <a:pPr algn="ctr"/>
            <a:r>
              <a:rPr lang="en-US" sz="2116">
                <a:solidFill>
                  <a:srgbClr val="FFFFFF"/>
                </a:solidFill>
              </a:rPr>
              <a:t>Train the language model on your own data sources.</a:t>
            </a:r>
            <a:endParaRPr lang="en-US" sz="1428">
              <a:solidFill>
                <a:srgbClr val="FFFFFF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53BAFD-ECD0-FAEF-029F-453E190A6CB3}"/>
              </a:ext>
            </a:extLst>
          </p:cNvPr>
          <p:cNvSpPr/>
          <p:nvPr/>
        </p:nvSpPr>
        <p:spPr>
          <a:xfrm>
            <a:off x="7257051" y="1442177"/>
            <a:ext cx="3542949" cy="1216732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9" tIns="45719" rIns="91439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5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09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6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18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74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26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80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235" algn="l" defTabSz="91430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40" b="1" u="sng">
                <a:solidFill>
                  <a:srgbClr val="FFFFFF"/>
                </a:solidFill>
              </a:rPr>
              <a:t>Prompt </a:t>
            </a:r>
            <a:br>
              <a:rPr lang="en-US" sz="2540" b="1" u="sng">
                <a:solidFill>
                  <a:srgbClr val="FFFFFF"/>
                </a:solidFill>
              </a:rPr>
            </a:br>
            <a:r>
              <a:rPr lang="en-US" sz="2540">
                <a:solidFill>
                  <a:srgbClr val="FFFFFF"/>
                </a:solidFill>
              </a:rPr>
              <a:t>Information directly into a prompt</a:t>
            </a:r>
            <a:endParaRPr lang="en-US" sz="1428">
              <a:solidFill>
                <a:srgbClr val="FFFFFF"/>
              </a:solidFill>
            </a:endParaRPr>
          </a:p>
        </p:txBody>
      </p:sp>
      <p:grpSp>
        <p:nvGrpSpPr>
          <p:cNvPr id="4" name="Group 1245">
            <a:extLst>
              <a:ext uri="{FF2B5EF4-FFF2-40B4-BE49-F238E27FC236}">
                <a16:creationId xmlns:a16="http://schemas.microsoft.com/office/drawing/2014/main" id="{E7733F17-61D0-711C-A0D2-AC23A5546F20}"/>
              </a:ext>
            </a:extLst>
          </p:cNvPr>
          <p:cNvGrpSpPr>
            <a:grpSpLocks noChangeAspect="1"/>
          </p:cNvGrpSpPr>
          <p:nvPr/>
        </p:nvGrpSpPr>
        <p:grpSpPr>
          <a:xfrm>
            <a:off x="4909819" y="4587273"/>
            <a:ext cx="855941" cy="1287055"/>
            <a:chOff x="2559051" y="11390313"/>
            <a:chExt cx="431801" cy="649288"/>
          </a:xfrm>
        </p:grpSpPr>
        <p:sp>
          <p:nvSpPr>
            <p:cNvPr id="5" name="Freeform 663">
              <a:extLst>
                <a:ext uri="{FF2B5EF4-FFF2-40B4-BE49-F238E27FC236}">
                  <a16:creationId xmlns:a16="http://schemas.microsoft.com/office/drawing/2014/main" id="{7F206E6A-CAC3-4BFA-1600-55C9CFFE4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1914" y="1139031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5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4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8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4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5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Freeform 664">
              <a:extLst>
                <a:ext uri="{FF2B5EF4-FFF2-40B4-BE49-F238E27FC236}">
                  <a16:creationId xmlns:a16="http://schemas.microsoft.com/office/drawing/2014/main" id="{37B4D77D-2631-43B0-A611-6FBD5F207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6864" y="1178083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5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4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8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4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5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8" name="Freeform 665">
              <a:extLst>
                <a:ext uri="{FF2B5EF4-FFF2-40B4-BE49-F238E27FC236}">
                  <a16:creationId xmlns:a16="http://schemas.microsoft.com/office/drawing/2014/main" id="{5533841A-09C8-F409-EBD0-93ADB3F2A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639" y="1171257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5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4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8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4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5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Freeform 666">
              <a:extLst>
                <a:ext uri="{FF2B5EF4-FFF2-40B4-BE49-F238E27FC236}">
                  <a16:creationId xmlns:a16="http://schemas.microsoft.com/office/drawing/2014/main" id="{E4956AC6-BF08-8E29-581B-011C2E35E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4" y="1147921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5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4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8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4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5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Freeform 667">
              <a:extLst>
                <a:ext uri="{FF2B5EF4-FFF2-40B4-BE49-F238E27FC236}">
                  <a16:creationId xmlns:a16="http://schemas.microsoft.com/office/drawing/2014/main" id="{7F844E57-892B-10CA-4BAB-38C0D2D02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9051" y="1171575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51612" tIns="25805" rIns="51612" bIns="25805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55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09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64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18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74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26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80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235" algn="l" defTabSz="914309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70"/>
              <a:endParaRPr lang="nb-NO" sz="1016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647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/>
        </p:nvSpPr>
        <p:spPr bwMode="auto">
          <a:xfrm>
            <a:off x="1288084" y="403335"/>
            <a:ext cx="10555404" cy="64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algn="l" defTabSz="685749" rtl="0" eaLnBrk="1" latinLnBrk="0" hangingPunct="1">
              <a:lnSpc>
                <a:spcPts val="2850"/>
              </a:lnSpc>
              <a:spcBef>
                <a:spcPct val="0"/>
              </a:spcBef>
              <a:buNone/>
              <a:defRPr sz="22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600" b="1" dirty="0">
                <a:solidFill>
                  <a:schemeClr val="tx1"/>
                </a:solidFill>
              </a:rPr>
              <a:t>RAG - (</a:t>
            </a:r>
            <a:r>
              <a:rPr lang="nb-NO" sz="3600" b="1" dirty="0" err="1">
                <a:solidFill>
                  <a:schemeClr val="tx1"/>
                </a:solidFill>
              </a:rPr>
              <a:t>Retrieval</a:t>
            </a:r>
            <a:r>
              <a:rPr lang="nb-NO" sz="3600" b="1" dirty="0">
                <a:solidFill>
                  <a:schemeClr val="tx1"/>
                </a:solidFill>
              </a:rPr>
              <a:t> </a:t>
            </a:r>
            <a:r>
              <a:rPr lang="nb-NO" sz="3600" b="1" dirty="0" err="1">
                <a:solidFill>
                  <a:schemeClr val="tx1"/>
                </a:solidFill>
              </a:rPr>
              <a:t>Augmented</a:t>
            </a:r>
            <a:r>
              <a:rPr lang="nb-NO" sz="3600" b="1" dirty="0">
                <a:solidFill>
                  <a:schemeClr val="tx1"/>
                </a:solidFill>
              </a:rPr>
              <a:t> </a:t>
            </a:r>
            <a:r>
              <a:rPr lang="nb-NO" sz="3600" b="1" dirty="0" err="1">
                <a:solidFill>
                  <a:schemeClr val="tx1"/>
                </a:solidFill>
              </a:rPr>
              <a:t>Generation</a:t>
            </a:r>
            <a:r>
              <a:rPr lang="nb-NO" sz="3600" b="1" dirty="0">
                <a:solidFill>
                  <a:schemeClr val="tx1"/>
                </a:solidFill>
              </a:rPr>
              <a:t>) </a:t>
            </a:r>
            <a:endParaRPr lang="nb-NO" sz="3600" b="1" dirty="0">
              <a:solidFill>
                <a:schemeClr val="tx1"/>
              </a:solidFill>
              <a:ea typeface="Tahoma"/>
              <a:cs typeface="Tahoma"/>
            </a:endParaRP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76D8FFBA-FF30-687A-7D51-66495EE75A0A}"/>
              </a:ext>
            </a:extLst>
          </p:cNvPr>
          <p:cNvSpPr/>
          <p:nvPr/>
        </p:nvSpPr>
        <p:spPr>
          <a:xfrm>
            <a:off x="8763470" y="2453092"/>
            <a:ext cx="1800529" cy="1178402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550" b="1" err="1">
                <a:solidFill>
                  <a:srgbClr val="FFFFFF"/>
                </a:solidFill>
              </a:rPr>
              <a:t>Vector</a:t>
            </a:r>
            <a:r>
              <a:rPr lang="nb-NO" sz="1550" b="1">
                <a:solidFill>
                  <a:srgbClr val="FFFFFF"/>
                </a:solidFill>
              </a:rPr>
              <a:t> Database/store</a:t>
            </a:r>
            <a:endParaRPr lang="en-US" sz="1587" b="1">
              <a:solidFill>
                <a:srgbClr val="FFFFFF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28C3D97-B2B9-D128-7881-60362B5DEEEC}"/>
              </a:ext>
            </a:extLst>
          </p:cNvPr>
          <p:cNvSpPr/>
          <p:nvPr/>
        </p:nvSpPr>
        <p:spPr>
          <a:xfrm>
            <a:off x="5175405" y="2696736"/>
            <a:ext cx="1739561" cy="548099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 err="1">
                <a:solidFill>
                  <a:srgbClr val="FFFFFF"/>
                </a:solidFill>
              </a:rPr>
              <a:t>Convert</a:t>
            </a:r>
            <a:r>
              <a:rPr lang="nb-NO" sz="1800" b="1" dirty="0">
                <a:solidFill>
                  <a:srgbClr val="FFFFFF"/>
                </a:solidFill>
              </a:rPr>
              <a:t> data to </a:t>
            </a:r>
            <a:r>
              <a:rPr lang="nb-NO" sz="1800" b="1" dirty="0" err="1">
                <a:solidFill>
                  <a:srgbClr val="FFFFFF"/>
                </a:solidFill>
              </a:rPr>
              <a:t>vectors</a:t>
            </a:r>
            <a:endParaRPr lang="en-US" sz="1800" b="1" dirty="0" err="1">
              <a:solidFill>
                <a:srgbClr val="FFFFFF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4CC5F7-03AC-0DD6-D274-75B4A39BE2D3}"/>
              </a:ext>
            </a:extLst>
          </p:cNvPr>
          <p:cNvSpPr/>
          <p:nvPr/>
        </p:nvSpPr>
        <p:spPr>
          <a:xfrm>
            <a:off x="1615526" y="3511471"/>
            <a:ext cx="1416362" cy="650466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400" b="1">
                <a:solidFill>
                  <a:srgbClr val="FFFFFF"/>
                </a:solidFill>
              </a:rPr>
              <a:t>«</a:t>
            </a:r>
            <a:r>
              <a:rPr lang="nb-NO" sz="1400" b="1" i="1">
                <a:solidFill>
                  <a:srgbClr val="FFFFFF"/>
                </a:solidFill>
              </a:rPr>
              <a:t>What is our policy on»</a:t>
            </a:r>
            <a:endParaRPr lang="en-US" sz="1400" b="1">
              <a:solidFill>
                <a:srgbClr val="FFFFFF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9D0951-3AF0-F9EB-5539-2909ADB8E1E7}"/>
              </a:ext>
            </a:extLst>
          </p:cNvPr>
          <p:cNvSpPr/>
          <p:nvPr/>
        </p:nvSpPr>
        <p:spPr>
          <a:xfrm>
            <a:off x="5164893" y="3768314"/>
            <a:ext cx="1728425" cy="391254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>
                <a:solidFill>
                  <a:srgbClr val="FFFFFF"/>
                </a:solidFill>
              </a:rPr>
              <a:t>File splitter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366140D-29DC-27EA-EE8C-88693A53688B}"/>
              </a:ext>
            </a:extLst>
          </p:cNvPr>
          <p:cNvSpPr/>
          <p:nvPr/>
        </p:nvSpPr>
        <p:spPr>
          <a:xfrm>
            <a:off x="5821019" y="3226375"/>
            <a:ext cx="454103" cy="526232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AFAD39-A60C-C117-0F3E-613564DC8DAE}"/>
              </a:ext>
            </a:extLst>
          </p:cNvPr>
          <p:cNvSpPr/>
          <p:nvPr/>
        </p:nvSpPr>
        <p:spPr>
          <a:xfrm>
            <a:off x="5325443" y="4621201"/>
            <a:ext cx="1460637" cy="388596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>
                <a:solidFill>
                  <a:srgbClr val="FFFFFF"/>
                </a:solidFill>
              </a:rPr>
              <a:t>Data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27B0F2AD-86B2-DF9A-2D97-2C6B212F6497}"/>
              </a:ext>
            </a:extLst>
          </p:cNvPr>
          <p:cNvSpPr/>
          <p:nvPr/>
        </p:nvSpPr>
        <p:spPr>
          <a:xfrm>
            <a:off x="5844825" y="4169626"/>
            <a:ext cx="454103" cy="451574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C66D88F-2EC1-C31B-7002-2BA73862A1D7}"/>
              </a:ext>
            </a:extLst>
          </p:cNvPr>
          <p:cNvSpPr/>
          <p:nvPr/>
        </p:nvSpPr>
        <p:spPr>
          <a:xfrm rot="5400000">
            <a:off x="7579871" y="2037567"/>
            <a:ext cx="454103" cy="1770293"/>
          </a:xfrm>
          <a:prstGeom prst="upArrow">
            <a:avLst>
              <a:gd name="adj1" fmla="val 25510"/>
              <a:gd name="adj2" fmla="val 4898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269DC7-04B5-65C9-601E-02B3F5EC4592}"/>
              </a:ext>
            </a:extLst>
          </p:cNvPr>
          <p:cNvSpPr/>
          <p:nvPr/>
        </p:nvSpPr>
        <p:spPr>
          <a:xfrm>
            <a:off x="5177692" y="1785571"/>
            <a:ext cx="1759974" cy="794209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 err="1">
                <a:solidFill>
                  <a:srgbClr val="FFFFFF"/>
                </a:solidFill>
              </a:rPr>
              <a:t>Vector</a:t>
            </a:r>
            <a:r>
              <a:rPr lang="nb-NO" sz="1800" b="1" dirty="0">
                <a:solidFill>
                  <a:srgbClr val="FFFFFF"/>
                </a:solidFill>
              </a:rPr>
              <a:t> Search</a:t>
            </a:r>
            <a:endParaRPr lang="en-US" sz="1800" b="1" dirty="0">
              <a:solidFill>
                <a:srgbClr val="FFFFFF"/>
              </a:solidFill>
            </a:endParaRP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7B226D67-42EE-4A2C-BA14-CD309139FEE3}"/>
              </a:ext>
            </a:extLst>
          </p:cNvPr>
          <p:cNvSpPr/>
          <p:nvPr/>
        </p:nvSpPr>
        <p:spPr>
          <a:xfrm rot="16844108">
            <a:off x="7575227" y="1498262"/>
            <a:ext cx="454103" cy="1868546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D733996-6BC5-FB89-2C04-72CC8B3A50A7}"/>
              </a:ext>
            </a:extLst>
          </p:cNvPr>
          <p:cNvSpPr txBox="1"/>
          <p:nvPr/>
        </p:nvSpPr>
        <p:spPr>
          <a:xfrm>
            <a:off x="6936797" y="3042426"/>
            <a:ext cx="162675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sz="1800" b="1" dirty="0" err="1"/>
              <a:t>Embeddings</a:t>
            </a:r>
            <a:br>
              <a:rPr lang="nb-NO" sz="1800" b="1" dirty="0"/>
            </a:br>
            <a:r>
              <a:rPr lang="nb-NO" sz="1800" b="1" dirty="0"/>
              <a:t>File ......0,1</a:t>
            </a:r>
            <a:endParaRPr lang="en-US" sz="1800" b="1" dirty="0">
              <a:ea typeface="Tahoma"/>
              <a:cs typeface="Tahoma"/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67DACEB3-CD8A-10AE-205C-391D0E43B645}"/>
              </a:ext>
            </a:extLst>
          </p:cNvPr>
          <p:cNvSpPr/>
          <p:nvPr/>
        </p:nvSpPr>
        <p:spPr>
          <a:xfrm rot="16200000">
            <a:off x="4215806" y="1503770"/>
            <a:ext cx="454103" cy="1437546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508B17C-A83E-D60E-EEE6-54644BD24A75}"/>
              </a:ext>
            </a:extLst>
          </p:cNvPr>
          <p:cNvSpPr/>
          <p:nvPr/>
        </p:nvSpPr>
        <p:spPr>
          <a:xfrm>
            <a:off x="1899256" y="1639376"/>
            <a:ext cx="1807579" cy="794208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905" b="1">
                <a:solidFill>
                  <a:srgbClr val="FFFFFF"/>
                </a:solidFill>
              </a:rPr>
              <a:t>LLM</a:t>
            </a:r>
            <a:endParaRPr lang="en-US" sz="1905" b="1">
              <a:solidFill>
                <a:srgbClr val="FFFFFF"/>
              </a:solidFill>
            </a:endParaRP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3E73E7B7-470B-35AF-B77B-2E96901C9F41}"/>
              </a:ext>
            </a:extLst>
          </p:cNvPr>
          <p:cNvSpPr/>
          <p:nvPr/>
        </p:nvSpPr>
        <p:spPr>
          <a:xfrm>
            <a:off x="2230095" y="2927912"/>
            <a:ext cx="454103" cy="578243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BA27FE0F-95DD-B2D3-C261-E683202D4BF1}"/>
              </a:ext>
            </a:extLst>
          </p:cNvPr>
          <p:cNvSpPr/>
          <p:nvPr/>
        </p:nvSpPr>
        <p:spPr>
          <a:xfrm rot="10800000">
            <a:off x="3003601" y="2927913"/>
            <a:ext cx="454103" cy="596850"/>
          </a:xfrm>
          <a:prstGeom prst="upArrow">
            <a:avLst>
              <a:gd name="adj1" fmla="val 25510"/>
              <a:gd name="adj2" fmla="val 489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B8BCC30-08F7-8263-907D-70781D5042AA}"/>
              </a:ext>
            </a:extLst>
          </p:cNvPr>
          <p:cNvSpPr/>
          <p:nvPr/>
        </p:nvSpPr>
        <p:spPr>
          <a:xfrm>
            <a:off x="1939566" y="2567224"/>
            <a:ext cx="1759974" cy="340574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905" b="1" dirty="0">
                <a:solidFill>
                  <a:srgbClr val="FFFFFF"/>
                </a:solidFill>
              </a:rPr>
              <a:t>Search API</a:t>
            </a:r>
            <a:endParaRPr lang="en-US" sz="1905" b="1" dirty="0">
              <a:solidFill>
                <a:srgbClr val="FFFFFF"/>
              </a:solidFill>
            </a:endParaRP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AF2DBF04-6ED3-6B65-004E-0FC4D685DE46}"/>
              </a:ext>
            </a:extLst>
          </p:cNvPr>
          <p:cNvSpPr/>
          <p:nvPr/>
        </p:nvSpPr>
        <p:spPr>
          <a:xfrm rot="4636472">
            <a:off x="4229083" y="1862555"/>
            <a:ext cx="454103" cy="1459248"/>
          </a:xfrm>
          <a:prstGeom prst="upArrow">
            <a:avLst>
              <a:gd name="adj1" fmla="val 30014"/>
              <a:gd name="adj2" fmla="val 489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2BF0C7-203C-4023-0776-3B4766DAD29B}"/>
              </a:ext>
            </a:extLst>
          </p:cNvPr>
          <p:cNvSpPr/>
          <p:nvPr/>
        </p:nvSpPr>
        <p:spPr>
          <a:xfrm>
            <a:off x="3099191" y="3514988"/>
            <a:ext cx="1448964" cy="650466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400" b="1" i="1">
                <a:solidFill>
                  <a:srgbClr val="FFFFFF"/>
                </a:solidFill>
              </a:rPr>
              <a:t>«This is our company policy</a:t>
            </a:r>
            <a:endParaRPr lang="en-US" sz="1400" b="1" i="1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AFB7D7-7914-D991-8F82-349BFCCE9DD0}"/>
              </a:ext>
            </a:extLst>
          </p:cNvPr>
          <p:cNvGrpSpPr>
            <a:grpSpLocks noChangeAspect="1"/>
          </p:cNvGrpSpPr>
          <p:nvPr/>
        </p:nvGrpSpPr>
        <p:grpSpPr>
          <a:xfrm>
            <a:off x="2660144" y="4191473"/>
            <a:ext cx="652321" cy="980878"/>
            <a:chOff x="1292455" y="3637883"/>
            <a:chExt cx="431801" cy="649288"/>
          </a:xfrm>
        </p:grpSpPr>
        <p:sp>
          <p:nvSpPr>
            <p:cNvPr id="25" name="Freeform 663">
              <a:extLst>
                <a:ext uri="{FF2B5EF4-FFF2-40B4-BE49-F238E27FC236}">
                  <a16:creationId xmlns:a16="http://schemas.microsoft.com/office/drawing/2014/main" id="{815ACA4C-A0CE-A13D-8FC2-44DEF42255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35318" y="3637883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7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49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24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498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373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46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2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99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endParaRPr lang="nb-NO" sz="762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6" name="Freeform 664">
              <a:extLst>
                <a:ext uri="{FF2B5EF4-FFF2-40B4-BE49-F238E27FC236}">
                  <a16:creationId xmlns:a16="http://schemas.microsoft.com/office/drawing/2014/main" id="{D03D80C2-071B-44AF-0E9B-E486E4D27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268" y="4028408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7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49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24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498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373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46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2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99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endParaRPr lang="nb-NO" sz="762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Freeform 665">
              <a:extLst>
                <a:ext uri="{FF2B5EF4-FFF2-40B4-BE49-F238E27FC236}">
                  <a16:creationId xmlns:a16="http://schemas.microsoft.com/office/drawing/2014/main" id="{12EA645F-7530-D24A-1FF0-F4682152F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1043" y="3960146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7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49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24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498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373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46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2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99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endParaRPr lang="nb-NO" sz="762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Freeform 666">
              <a:extLst>
                <a:ext uri="{FF2B5EF4-FFF2-40B4-BE49-F238E27FC236}">
                  <a16:creationId xmlns:a16="http://schemas.microsoft.com/office/drawing/2014/main" id="{E48345B3-EBBB-13E6-4686-157A4A230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5968" y="3726783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7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49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24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498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373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46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2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99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endParaRPr lang="nb-NO" sz="762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Freeform 667">
              <a:extLst>
                <a:ext uri="{FF2B5EF4-FFF2-40B4-BE49-F238E27FC236}">
                  <a16:creationId xmlns:a16="http://schemas.microsoft.com/office/drawing/2014/main" id="{8DD66D68-8627-C58F-315B-C9635CB36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455" y="3963321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7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49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24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498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373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46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2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99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endParaRPr lang="nb-NO" sz="762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A39E13D-8100-80DD-2743-C8983E72B366}"/>
              </a:ext>
            </a:extLst>
          </p:cNvPr>
          <p:cNvSpPr/>
          <p:nvPr/>
        </p:nvSpPr>
        <p:spPr>
          <a:xfrm>
            <a:off x="7885044" y="4678315"/>
            <a:ext cx="3565438" cy="1104823"/>
          </a:xfrm>
          <a:prstGeom prst="roundRect">
            <a:avLst/>
          </a:prstGeom>
          <a:solidFill>
            <a:schemeClr val="accent6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>
                <a:solidFill>
                  <a:srgbClr val="FFFFFF"/>
                </a:solidFill>
              </a:rPr>
              <a:t>This is </a:t>
            </a:r>
            <a:r>
              <a:rPr lang="nb-NO" sz="1800" b="1" dirty="0" err="1">
                <a:solidFill>
                  <a:srgbClr val="FFFFFF"/>
                </a:solidFill>
              </a:rPr>
              <a:t>the</a:t>
            </a:r>
            <a:r>
              <a:rPr lang="nb-NO" sz="1800" b="1" dirty="0">
                <a:solidFill>
                  <a:srgbClr val="FFFFFF"/>
                </a:solidFill>
              </a:rPr>
              <a:t> </a:t>
            </a:r>
            <a:r>
              <a:rPr lang="nb-NO" sz="1800" b="1" dirty="0" err="1">
                <a:solidFill>
                  <a:srgbClr val="FFFFFF"/>
                </a:solidFill>
              </a:rPr>
              <a:t>method</a:t>
            </a:r>
            <a:r>
              <a:rPr lang="nb-NO" sz="1800" b="1" dirty="0">
                <a:solidFill>
                  <a:srgbClr val="FFFFFF"/>
                </a:solidFill>
              </a:rPr>
              <a:t> used in Microsoft 365 </a:t>
            </a:r>
            <a:r>
              <a:rPr lang="nb-NO" sz="1800" b="1" dirty="0" err="1">
                <a:solidFill>
                  <a:srgbClr val="FFFFFF"/>
                </a:solidFill>
              </a:rPr>
              <a:t>Copilot</a:t>
            </a:r>
            <a:r>
              <a:rPr lang="nb-NO" sz="1800" b="1" dirty="0">
                <a:solidFill>
                  <a:srgbClr val="FFFFFF"/>
                </a:solidFill>
              </a:rPr>
              <a:t> to </a:t>
            </a:r>
            <a:r>
              <a:rPr lang="nb-NO" sz="1800" b="1" dirty="0" err="1">
                <a:solidFill>
                  <a:srgbClr val="FFFFFF"/>
                </a:solidFill>
              </a:rPr>
              <a:t>retrieve</a:t>
            </a:r>
            <a:r>
              <a:rPr lang="nb-NO" sz="1800" b="1" dirty="0">
                <a:solidFill>
                  <a:srgbClr val="FFFFFF"/>
                </a:solidFill>
              </a:rPr>
              <a:t> data</a:t>
            </a:r>
            <a:endParaRPr lang="nb-NO" sz="1800" b="1" dirty="0">
              <a:solidFill>
                <a:srgbClr val="FFFFFF"/>
              </a:solidFill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68478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48B1C32-4D27-2FC3-0D59-ED190A8E8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4703" y="473460"/>
            <a:ext cx="10442574" cy="470898"/>
          </a:xfrm>
        </p:spPr>
        <p:txBody>
          <a:bodyPr>
            <a:normAutofit fontScale="90000"/>
          </a:bodyPr>
          <a:lstStyle/>
          <a:p>
            <a:r>
              <a:rPr lang="nb-NO" dirty="0"/>
              <a:t>New </a:t>
            </a:r>
            <a:r>
              <a:rPr lang="nb-NO" dirty="0" err="1"/>
              <a:t>ways</a:t>
            </a:r>
            <a:r>
              <a:rPr lang="nb-NO" dirty="0"/>
              <a:t> </a:t>
            </a:r>
            <a:r>
              <a:rPr lang="nb-NO" dirty="0" err="1"/>
              <a:t>using</a:t>
            </a:r>
            <a:r>
              <a:rPr lang="nb-NO" dirty="0"/>
              <a:t> RAG to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information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C5AFF7-2B91-874D-46DA-28C1F3E71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357" y="1481809"/>
            <a:ext cx="3924903" cy="4431833"/>
          </a:xfrm>
          <a:prstGeom prst="rect">
            <a:avLst/>
          </a:prstGeom>
        </p:spPr>
      </p:pic>
      <p:pic>
        <p:nvPicPr>
          <p:cNvPr id="8" name="Picture 7" descr="A screenshot of a music festival&#10;&#10;Description automatically generated">
            <a:extLst>
              <a:ext uri="{FF2B5EF4-FFF2-40B4-BE49-F238E27FC236}">
                <a16:creationId xmlns:a16="http://schemas.microsoft.com/office/drawing/2014/main" id="{0F57EE9F-4163-42EE-4111-114EB700A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39" y="1551150"/>
            <a:ext cx="6898351" cy="399906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56101C-8AFF-B804-C74D-91685F45B71A}"/>
              </a:ext>
            </a:extLst>
          </p:cNvPr>
          <p:cNvSpPr/>
          <p:nvPr/>
        </p:nvSpPr>
        <p:spPr>
          <a:xfrm>
            <a:off x="2256300" y="1307784"/>
            <a:ext cx="2876540" cy="480900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err="1">
                <a:solidFill>
                  <a:schemeClr val="bg2"/>
                </a:solidFill>
              </a:rPr>
              <a:t>SearchGPT</a:t>
            </a:r>
            <a:r>
              <a:rPr lang="nb-NO" b="1">
                <a:solidFill>
                  <a:schemeClr val="bg2"/>
                </a:solidFill>
              </a:rPr>
              <a:t> fra </a:t>
            </a:r>
            <a:r>
              <a:rPr lang="nb-NO" b="1" err="1">
                <a:solidFill>
                  <a:schemeClr val="bg2"/>
                </a:solidFill>
              </a:rPr>
              <a:t>OpenAI</a:t>
            </a:r>
            <a:endParaRPr lang="en-US" err="1">
              <a:solidFill>
                <a:schemeClr val="bg2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D99FF48-EB79-96D9-9A12-BD9F456AD661}"/>
              </a:ext>
            </a:extLst>
          </p:cNvPr>
          <p:cNvSpPr/>
          <p:nvPr/>
        </p:nvSpPr>
        <p:spPr>
          <a:xfrm>
            <a:off x="7559836" y="1312507"/>
            <a:ext cx="3404078" cy="441823"/>
          </a:xfrm>
          <a:prstGeom prst="roundRect">
            <a:avLst/>
          </a:prstGeom>
          <a:solidFill>
            <a:srgbClr val="D7212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err="1">
                <a:solidFill>
                  <a:schemeClr val="bg2"/>
                </a:solidFill>
                <a:ea typeface="Tahoma"/>
                <a:cs typeface="Tahoma"/>
              </a:rPr>
              <a:t>Perplexity</a:t>
            </a:r>
          </a:p>
        </p:txBody>
      </p:sp>
    </p:spTree>
    <p:extLst>
      <p:ext uri="{BB962C8B-B14F-4D97-AF65-F5344CB8AC3E}">
        <p14:creationId xmlns:p14="http://schemas.microsoft.com/office/powerpoint/2010/main" val="2357142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2">
            <a:extLst>
              <a:ext uri="{FF2B5EF4-FFF2-40B4-BE49-F238E27FC236}">
                <a16:creationId xmlns:a16="http://schemas.microsoft.com/office/drawing/2014/main" id="{976F6D19-895C-2B4A-6770-E3AB0F562A54}"/>
              </a:ext>
            </a:extLst>
          </p:cNvPr>
          <p:cNvSpPr>
            <a:spLocks noGrp="1"/>
          </p:cNvSpPr>
          <p:nvPr/>
        </p:nvSpPr>
        <p:spPr bwMode="auto">
          <a:xfrm>
            <a:off x="1453305" y="76812"/>
            <a:ext cx="9936686" cy="64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defTabSz="685749" rtl="0" eaLnBrk="1" latinLnBrk="0" hangingPunct="1">
              <a:lnSpc>
                <a:spcPts val="2850"/>
              </a:lnSpc>
              <a:spcBef>
                <a:spcPct val="0"/>
              </a:spcBef>
              <a:buNone/>
              <a:defRPr sz="22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0000"/>
                </a:solidFill>
                <a:latin typeface="+mn-lt"/>
              </a:rPr>
              <a:t>Vector databases and semantic search</a:t>
            </a:r>
            <a:endParaRPr lang="nb-NO" sz="3600" b="1">
              <a:solidFill>
                <a:srgbClr val="000000"/>
              </a:solidFill>
              <a:latin typeface="+mn-lt"/>
              <a:ea typeface="Tahoma"/>
              <a:cs typeface="Tahoma"/>
            </a:endParaRPr>
          </a:p>
        </p:txBody>
      </p:sp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73A6C32F-08CB-E774-A594-F129FC571E33}"/>
              </a:ext>
            </a:extLst>
          </p:cNvPr>
          <p:cNvSpPr/>
          <p:nvPr/>
        </p:nvSpPr>
        <p:spPr>
          <a:xfrm>
            <a:off x="5549652" y="2509622"/>
            <a:ext cx="1423197" cy="1345878"/>
          </a:xfrm>
          <a:prstGeom prst="flowChartMagneticDisk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587" b="1" err="1">
                <a:solidFill>
                  <a:srgbClr val="FFFFFF"/>
                </a:solidFill>
              </a:rPr>
              <a:t>Vector</a:t>
            </a:r>
            <a:r>
              <a:rPr lang="nb-NO" sz="1587" b="1">
                <a:solidFill>
                  <a:srgbClr val="FFFFFF"/>
                </a:solidFill>
              </a:rPr>
              <a:t> Database</a:t>
            </a:r>
            <a:endParaRPr lang="en-US" sz="1587" b="1">
              <a:solidFill>
                <a:srgbClr val="FFFFFF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75F1BD-30F7-02A1-A2BF-D7C7EEC198EA}"/>
              </a:ext>
            </a:extLst>
          </p:cNvPr>
          <p:cNvSpPr/>
          <p:nvPr/>
        </p:nvSpPr>
        <p:spPr>
          <a:xfrm>
            <a:off x="2902879" y="2936878"/>
            <a:ext cx="1556290" cy="514343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550" b="1" dirty="0">
                <a:solidFill>
                  <a:srgbClr val="FFFFFF"/>
                </a:solidFill>
              </a:rPr>
              <a:t> Search</a:t>
            </a:r>
            <a:endParaRPr lang="en-US" sz="1550" b="1" dirty="0" err="1">
              <a:solidFill>
                <a:srgbClr val="FFFFFF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1D29ACE-18D2-342F-44BB-9DF56BFF66D5}"/>
              </a:ext>
            </a:extLst>
          </p:cNvPr>
          <p:cNvSpPr/>
          <p:nvPr/>
        </p:nvSpPr>
        <p:spPr>
          <a:xfrm>
            <a:off x="2031355" y="2955927"/>
            <a:ext cx="866761" cy="471480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FC88E27-3396-92F3-E8D2-ED099B4259FF}"/>
              </a:ext>
            </a:extLst>
          </p:cNvPr>
          <p:cNvSpPr/>
          <p:nvPr/>
        </p:nvSpPr>
        <p:spPr>
          <a:xfrm>
            <a:off x="1450335" y="1319542"/>
            <a:ext cx="2750603" cy="1345878"/>
          </a:xfrm>
          <a:prstGeom prst="wedgeEllipseCallou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>
                <a:solidFill>
                  <a:srgbClr val="FFFFFF"/>
                </a:solidFill>
              </a:rPr>
              <a:t>Who is </a:t>
            </a:r>
            <a:r>
              <a:rPr lang="nb-NO" sz="1800" b="1" dirty="0" err="1">
                <a:solidFill>
                  <a:srgbClr val="FFFFFF"/>
                </a:solidFill>
              </a:rPr>
              <a:t>the</a:t>
            </a:r>
            <a:r>
              <a:rPr lang="nb-NO" sz="1800" b="1">
                <a:solidFill>
                  <a:srgbClr val="FFFFFF"/>
                </a:solidFill>
              </a:rPr>
              <a:t> prime minister </a:t>
            </a:r>
            <a:r>
              <a:rPr lang="nb-NO" sz="1800" b="1" dirty="0" err="1">
                <a:solidFill>
                  <a:srgbClr val="FFFFFF"/>
                </a:solidFill>
              </a:rPr>
              <a:t>of</a:t>
            </a:r>
            <a:r>
              <a:rPr lang="nb-NO" sz="1800" b="1">
                <a:solidFill>
                  <a:srgbClr val="FFFFFF"/>
                </a:solidFill>
              </a:rPr>
              <a:t> Norway?</a:t>
            </a:r>
            <a:endParaRPr lang="en-US" sz="1800" b="1">
              <a:solidFill>
                <a:srgbClr val="FFFFFF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BED5F7-5F9E-F098-8A83-46560817FE3A}"/>
              </a:ext>
            </a:extLst>
          </p:cNvPr>
          <p:cNvSpPr/>
          <p:nvPr/>
        </p:nvSpPr>
        <p:spPr>
          <a:xfrm>
            <a:off x="5488877" y="4437042"/>
            <a:ext cx="1556290" cy="528629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550" b="1" dirty="0" err="1">
                <a:solidFill>
                  <a:schemeClr val="bg2"/>
                </a:solidFill>
              </a:rPr>
              <a:t>Embedding</a:t>
            </a:r>
            <a:r>
              <a:rPr lang="nb-NO" sz="1550" b="1" dirty="0">
                <a:solidFill>
                  <a:schemeClr val="bg2"/>
                </a:solidFill>
              </a:rPr>
              <a:t> </a:t>
            </a:r>
            <a:r>
              <a:rPr lang="nb-NO" sz="1550" b="1" dirty="0" err="1">
                <a:solidFill>
                  <a:schemeClr val="bg2"/>
                </a:solidFill>
              </a:rPr>
              <a:t>of</a:t>
            </a:r>
            <a:r>
              <a:rPr lang="nb-NO" sz="1550" b="1" dirty="0">
                <a:solidFill>
                  <a:schemeClr val="bg2"/>
                </a:solidFill>
              </a:rPr>
              <a:t> </a:t>
            </a:r>
            <a:r>
              <a:rPr lang="nb-NO" sz="1550" b="1" dirty="0" err="1">
                <a:solidFill>
                  <a:schemeClr val="bg2"/>
                </a:solidFill>
              </a:rPr>
              <a:t>text</a:t>
            </a:r>
            <a:endParaRPr lang="en-US" sz="1550" b="1" dirty="0" err="1">
              <a:solidFill>
                <a:schemeClr val="bg2"/>
              </a:solidFill>
              <a:ea typeface="Tahoma"/>
              <a:cs typeface="Tahoma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91A4D75-84E9-AC73-CFE3-2B7EE7EE3CA6}"/>
              </a:ext>
            </a:extLst>
          </p:cNvPr>
          <p:cNvSpPr txBox="1"/>
          <p:nvPr/>
        </p:nvSpPr>
        <p:spPr>
          <a:xfrm>
            <a:off x="5879395" y="4469992"/>
            <a:ext cx="457193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/>
              <a:t>The Prime Minister of </a:t>
            </a:r>
            <a:br>
              <a:rPr lang="en-US" sz="1400" b="1" dirty="0"/>
            </a:br>
            <a:r>
              <a:rPr lang="en-US" sz="1400" b="1" dirty="0"/>
              <a:t>Norway is </a:t>
            </a:r>
            <a:br>
              <a:rPr lang="en-US" sz="1400" b="1" dirty="0"/>
            </a:br>
            <a:r>
              <a:rPr lang="en-US" sz="1400" b="1" dirty="0"/>
              <a:t>Jonas Gahr </a:t>
            </a:r>
            <a:r>
              <a:rPr lang="en-US" sz="1400" b="1" err="1"/>
              <a:t>Støre</a:t>
            </a:r>
            <a:endParaRPr lang="en-US" sz="1400" b="1">
              <a:ea typeface="Tahoma"/>
              <a:cs typeface="Tahoma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48CA128-233D-965C-36F6-1D3EFC4FF772}"/>
              </a:ext>
            </a:extLst>
          </p:cNvPr>
          <p:cNvSpPr/>
          <p:nvPr/>
        </p:nvSpPr>
        <p:spPr>
          <a:xfrm rot="16200000">
            <a:off x="6062747" y="3917938"/>
            <a:ext cx="461958" cy="471480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38">
            <a:extLst>
              <a:ext uri="{FF2B5EF4-FFF2-40B4-BE49-F238E27FC236}">
                <a16:creationId xmlns:a16="http://schemas.microsoft.com/office/drawing/2014/main" id="{0D4F2DA9-18C0-F333-DA6E-B80787C1AC9F}"/>
              </a:ext>
            </a:extLst>
          </p:cNvPr>
          <p:cNvSpPr txBox="1"/>
          <p:nvPr/>
        </p:nvSpPr>
        <p:spPr>
          <a:xfrm>
            <a:off x="7045701" y="2662902"/>
            <a:ext cx="2249267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Vectors</a:t>
            </a:r>
            <a:br>
              <a:rPr lang="en-US" altLang="en-US" sz="1800" b="1" dirty="0">
                <a:latin typeface="Tahoma"/>
              </a:rPr>
            </a:br>
            <a:r>
              <a:rPr lang="en-US" altLang="en-US" sz="1800" b="1" dirty="0">
                <a:solidFill>
                  <a:srgbClr val="000000"/>
                </a:solidFill>
                <a:latin typeface="Tahoma"/>
                <a:ea typeface="Tahoma"/>
                <a:cs typeface="Tahoma"/>
              </a:rPr>
              <a:t>-</a:t>
            </a:r>
            <a:r>
              <a:rPr lang="en-US" altLang="en-US" sz="1200" b="1" dirty="0">
                <a:solidFill>
                  <a:srgbClr val="000000"/>
                </a:solidFill>
              </a:rPr>
              <a:t>0.02388945 0.05525852 </a:t>
            </a:r>
            <a:br>
              <a:rPr lang="en-US" altLang="en-US" sz="1200" b="1" dirty="0"/>
            </a:br>
            <a:r>
              <a:rPr lang="en-US" altLang="en-US" sz="1200" b="1" dirty="0">
                <a:solidFill>
                  <a:srgbClr val="000000"/>
                </a:solidFill>
              </a:rPr>
              <a:t>-0.01165488 </a:t>
            </a:r>
            <a:endParaRPr lang="en-US" altLang="en-US" sz="1200" b="1" dirty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D17E6C-431D-30E4-08D0-F131B1D4F881}"/>
              </a:ext>
            </a:extLst>
          </p:cNvPr>
          <p:cNvSpPr/>
          <p:nvPr/>
        </p:nvSpPr>
        <p:spPr>
          <a:xfrm rot="16200000">
            <a:off x="7617682" y="3753634"/>
            <a:ext cx="1009634" cy="471480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2AD19AD-E7AD-CE35-550D-EDC000DF0D26}"/>
              </a:ext>
            </a:extLst>
          </p:cNvPr>
          <p:cNvSpPr/>
          <p:nvPr/>
        </p:nvSpPr>
        <p:spPr>
          <a:xfrm>
            <a:off x="4469716" y="2932115"/>
            <a:ext cx="1090596" cy="471480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D829EE4-BD08-5EF3-DB3B-73AC011B4A15}"/>
              </a:ext>
            </a:extLst>
          </p:cNvPr>
          <p:cNvSpPr/>
          <p:nvPr/>
        </p:nvSpPr>
        <p:spPr>
          <a:xfrm>
            <a:off x="2714604" y="3914960"/>
            <a:ext cx="2050812" cy="1157554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87" b="1">
                <a:solidFill>
                  <a:srgbClr val="FFFFFF"/>
                </a:solidFill>
              </a:rPr>
              <a:t>Search function based on intent, context and meaning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95900A1-1EFF-476A-6C33-086A52B90C07}"/>
              </a:ext>
            </a:extLst>
          </p:cNvPr>
          <p:cNvSpPr/>
          <p:nvPr/>
        </p:nvSpPr>
        <p:spPr>
          <a:xfrm rot="16200000">
            <a:off x="3431509" y="3477413"/>
            <a:ext cx="504816" cy="471480"/>
          </a:xfrm>
          <a:prstGeom prst="rightArrow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05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7CBD8C-3842-92B6-2608-E0FCC9A83782}"/>
              </a:ext>
            </a:extLst>
          </p:cNvPr>
          <p:cNvGrpSpPr>
            <a:grpSpLocks noChangeAspect="1"/>
          </p:cNvGrpSpPr>
          <p:nvPr/>
        </p:nvGrpSpPr>
        <p:grpSpPr>
          <a:xfrm>
            <a:off x="1371569" y="2675569"/>
            <a:ext cx="652321" cy="980878"/>
            <a:chOff x="954750" y="2167569"/>
            <a:chExt cx="431801" cy="649288"/>
          </a:xfrm>
        </p:grpSpPr>
        <p:sp>
          <p:nvSpPr>
            <p:cNvPr id="21" name="Freeform 663">
              <a:extLst>
                <a:ext uri="{FF2B5EF4-FFF2-40B4-BE49-F238E27FC236}">
                  <a16:creationId xmlns:a16="http://schemas.microsoft.com/office/drawing/2014/main" id="{839A1BF3-9706-8EA1-F7FA-9B1BCDEE60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613" y="2167569"/>
              <a:ext cx="373063" cy="361950"/>
            </a:xfrm>
            <a:custGeom>
              <a:avLst/>
              <a:gdLst>
                <a:gd name="T0" fmla="*/ 407 w 895"/>
                <a:gd name="T1" fmla="*/ 871 h 871"/>
                <a:gd name="T2" fmla="*/ 65 w 895"/>
                <a:gd name="T3" fmla="*/ 540 h 871"/>
                <a:gd name="T4" fmla="*/ 67 w 895"/>
                <a:gd name="T5" fmla="*/ 221 h 871"/>
                <a:gd name="T6" fmla="*/ 397 w 895"/>
                <a:gd name="T7" fmla="*/ 0 h 871"/>
                <a:gd name="T8" fmla="*/ 816 w 895"/>
                <a:gd name="T9" fmla="*/ 17 h 871"/>
                <a:gd name="T10" fmla="*/ 835 w 895"/>
                <a:gd name="T11" fmla="*/ 30 h 871"/>
                <a:gd name="T12" fmla="*/ 749 w 895"/>
                <a:gd name="T13" fmla="*/ 550 h 871"/>
                <a:gd name="T14" fmla="*/ 692 w 895"/>
                <a:gd name="T15" fmla="*/ 731 h 871"/>
                <a:gd name="T16" fmla="*/ 407 w 895"/>
                <a:gd name="T17" fmla="*/ 871 h 871"/>
                <a:gd name="T18" fmla="*/ 397 w 895"/>
                <a:gd name="T19" fmla="*/ 46 h 871"/>
                <a:gd name="T20" fmla="*/ 109 w 895"/>
                <a:gd name="T21" fmla="*/ 242 h 871"/>
                <a:gd name="T22" fmla="*/ 110 w 895"/>
                <a:gd name="T23" fmla="*/ 526 h 871"/>
                <a:gd name="T24" fmla="*/ 111 w 895"/>
                <a:gd name="T25" fmla="*/ 534 h 871"/>
                <a:gd name="T26" fmla="*/ 407 w 895"/>
                <a:gd name="T27" fmla="*/ 824 h 871"/>
                <a:gd name="T28" fmla="*/ 623 w 895"/>
                <a:gd name="T29" fmla="*/ 744 h 871"/>
                <a:gd name="T30" fmla="*/ 703 w 895"/>
                <a:gd name="T31" fmla="*/ 547 h 871"/>
                <a:gd name="T32" fmla="*/ 704 w 895"/>
                <a:gd name="T33" fmla="*/ 536 h 871"/>
                <a:gd name="T34" fmla="*/ 798 w 895"/>
                <a:gd name="T35" fmla="*/ 63 h 871"/>
                <a:gd name="T36" fmla="*/ 397 w 895"/>
                <a:gd name="T37" fmla="*/ 46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5" h="871">
                  <a:moveTo>
                    <a:pt x="407" y="871"/>
                  </a:moveTo>
                  <a:cubicBezTo>
                    <a:pt x="95" y="871"/>
                    <a:pt x="67" y="580"/>
                    <a:pt x="65" y="540"/>
                  </a:cubicBezTo>
                  <a:cubicBezTo>
                    <a:pt x="55" y="512"/>
                    <a:pt x="0" y="354"/>
                    <a:pt x="67" y="221"/>
                  </a:cubicBezTo>
                  <a:cubicBezTo>
                    <a:pt x="140" y="78"/>
                    <a:pt x="257" y="0"/>
                    <a:pt x="397" y="0"/>
                  </a:cubicBezTo>
                  <a:cubicBezTo>
                    <a:pt x="527" y="0"/>
                    <a:pt x="813" y="17"/>
                    <a:pt x="816" y="17"/>
                  </a:cubicBezTo>
                  <a:cubicBezTo>
                    <a:pt x="824" y="18"/>
                    <a:pt x="832" y="23"/>
                    <a:pt x="835" y="30"/>
                  </a:cubicBezTo>
                  <a:cubicBezTo>
                    <a:pt x="895" y="155"/>
                    <a:pt x="769" y="496"/>
                    <a:pt x="749" y="550"/>
                  </a:cubicBezTo>
                  <a:cubicBezTo>
                    <a:pt x="749" y="583"/>
                    <a:pt x="737" y="662"/>
                    <a:pt x="692" y="731"/>
                  </a:cubicBezTo>
                  <a:cubicBezTo>
                    <a:pt x="651" y="795"/>
                    <a:pt x="568" y="871"/>
                    <a:pt x="407" y="871"/>
                  </a:cubicBezTo>
                  <a:close/>
                  <a:moveTo>
                    <a:pt x="397" y="46"/>
                  </a:moveTo>
                  <a:cubicBezTo>
                    <a:pt x="273" y="46"/>
                    <a:pt x="174" y="114"/>
                    <a:pt x="109" y="242"/>
                  </a:cubicBezTo>
                  <a:cubicBezTo>
                    <a:pt x="46" y="366"/>
                    <a:pt x="109" y="524"/>
                    <a:pt x="110" y="526"/>
                  </a:cubicBezTo>
                  <a:cubicBezTo>
                    <a:pt x="111" y="529"/>
                    <a:pt x="111" y="531"/>
                    <a:pt x="111" y="534"/>
                  </a:cubicBezTo>
                  <a:cubicBezTo>
                    <a:pt x="112" y="546"/>
                    <a:pt x="120" y="824"/>
                    <a:pt x="407" y="824"/>
                  </a:cubicBezTo>
                  <a:cubicBezTo>
                    <a:pt x="499" y="824"/>
                    <a:pt x="572" y="797"/>
                    <a:pt x="623" y="744"/>
                  </a:cubicBezTo>
                  <a:cubicBezTo>
                    <a:pt x="699" y="665"/>
                    <a:pt x="703" y="555"/>
                    <a:pt x="703" y="547"/>
                  </a:cubicBezTo>
                  <a:cubicBezTo>
                    <a:pt x="702" y="544"/>
                    <a:pt x="703" y="540"/>
                    <a:pt x="704" y="536"/>
                  </a:cubicBezTo>
                  <a:cubicBezTo>
                    <a:pt x="742" y="437"/>
                    <a:pt x="830" y="167"/>
                    <a:pt x="798" y="63"/>
                  </a:cubicBezTo>
                  <a:cubicBezTo>
                    <a:pt x="738" y="59"/>
                    <a:pt x="509" y="46"/>
                    <a:pt x="397" y="46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7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49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24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498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373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46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2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99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endParaRPr lang="nb-NO" sz="762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Freeform 664">
              <a:extLst>
                <a:ext uri="{FF2B5EF4-FFF2-40B4-BE49-F238E27FC236}">
                  <a16:creationId xmlns:a16="http://schemas.microsoft.com/office/drawing/2014/main" id="{11D85174-C492-AD56-2F19-C0097B138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563" y="2558094"/>
              <a:ext cx="153988" cy="258763"/>
            </a:xfrm>
            <a:custGeom>
              <a:avLst/>
              <a:gdLst>
                <a:gd name="T0" fmla="*/ 344 w 369"/>
                <a:gd name="T1" fmla="*/ 624 h 624"/>
                <a:gd name="T2" fmla="*/ 321 w 369"/>
                <a:gd name="T3" fmla="*/ 601 h 624"/>
                <a:gd name="T4" fmla="*/ 321 w 369"/>
                <a:gd name="T5" fmla="*/ 297 h 624"/>
                <a:gd name="T6" fmla="*/ 263 w 369"/>
                <a:gd name="T7" fmla="*/ 158 h 624"/>
                <a:gd name="T8" fmla="*/ 18 w 369"/>
                <a:gd name="T9" fmla="*/ 48 h 624"/>
                <a:gd name="T10" fmla="*/ 5 w 369"/>
                <a:gd name="T11" fmla="*/ 17 h 624"/>
                <a:gd name="T12" fmla="*/ 36 w 369"/>
                <a:gd name="T13" fmla="*/ 5 h 624"/>
                <a:gd name="T14" fmla="*/ 285 w 369"/>
                <a:gd name="T15" fmla="*/ 117 h 624"/>
                <a:gd name="T16" fmla="*/ 367 w 369"/>
                <a:gd name="T17" fmla="*/ 298 h 624"/>
                <a:gd name="T18" fmla="*/ 367 w 369"/>
                <a:gd name="T19" fmla="*/ 601 h 624"/>
                <a:gd name="T20" fmla="*/ 344 w 369"/>
                <a:gd name="T21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9" h="624">
                  <a:moveTo>
                    <a:pt x="344" y="624"/>
                  </a:moveTo>
                  <a:cubicBezTo>
                    <a:pt x="331" y="624"/>
                    <a:pt x="321" y="614"/>
                    <a:pt x="321" y="601"/>
                  </a:cubicBezTo>
                  <a:cubicBezTo>
                    <a:pt x="321" y="297"/>
                    <a:pt x="321" y="297"/>
                    <a:pt x="321" y="297"/>
                  </a:cubicBezTo>
                  <a:cubicBezTo>
                    <a:pt x="321" y="296"/>
                    <a:pt x="322" y="191"/>
                    <a:pt x="263" y="158"/>
                  </a:cubicBezTo>
                  <a:cubicBezTo>
                    <a:pt x="192" y="119"/>
                    <a:pt x="20" y="48"/>
                    <a:pt x="18" y="48"/>
                  </a:cubicBezTo>
                  <a:cubicBezTo>
                    <a:pt x="6" y="43"/>
                    <a:pt x="0" y="29"/>
                    <a:pt x="5" y="17"/>
                  </a:cubicBezTo>
                  <a:cubicBezTo>
                    <a:pt x="10" y="5"/>
                    <a:pt x="24" y="0"/>
                    <a:pt x="36" y="5"/>
                  </a:cubicBezTo>
                  <a:cubicBezTo>
                    <a:pt x="43" y="8"/>
                    <a:pt x="212" y="77"/>
                    <a:pt x="285" y="117"/>
                  </a:cubicBezTo>
                  <a:cubicBezTo>
                    <a:pt x="369" y="164"/>
                    <a:pt x="367" y="293"/>
                    <a:pt x="367" y="298"/>
                  </a:cubicBezTo>
                  <a:cubicBezTo>
                    <a:pt x="367" y="601"/>
                    <a:pt x="367" y="601"/>
                    <a:pt x="367" y="601"/>
                  </a:cubicBezTo>
                  <a:cubicBezTo>
                    <a:pt x="367" y="614"/>
                    <a:pt x="357" y="624"/>
                    <a:pt x="344" y="624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7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49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24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498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373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46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2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99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endParaRPr lang="nb-NO" sz="762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" name="Freeform 665">
              <a:extLst>
                <a:ext uri="{FF2B5EF4-FFF2-40B4-BE49-F238E27FC236}">
                  <a16:creationId xmlns:a16="http://schemas.microsoft.com/office/drawing/2014/main" id="{4D32D20C-7D25-2B1A-67FC-13788403F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3338" y="2489832"/>
              <a:ext cx="169863" cy="146050"/>
            </a:xfrm>
            <a:custGeom>
              <a:avLst/>
              <a:gdLst>
                <a:gd name="T0" fmla="*/ 202 w 410"/>
                <a:gd name="T1" fmla="*/ 350 h 350"/>
                <a:gd name="T2" fmla="*/ 5 w 410"/>
                <a:gd name="T3" fmla="*/ 199 h 350"/>
                <a:gd name="T4" fmla="*/ 17 w 410"/>
                <a:gd name="T5" fmla="*/ 169 h 350"/>
                <a:gd name="T6" fmla="*/ 48 w 410"/>
                <a:gd name="T7" fmla="*/ 181 h 350"/>
                <a:gd name="T8" fmla="*/ 202 w 410"/>
                <a:gd name="T9" fmla="*/ 303 h 350"/>
                <a:gd name="T10" fmla="*/ 364 w 410"/>
                <a:gd name="T11" fmla="*/ 185 h 350"/>
                <a:gd name="T12" fmla="*/ 364 w 410"/>
                <a:gd name="T13" fmla="*/ 24 h 350"/>
                <a:gd name="T14" fmla="*/ 387 w 410"/>
                <a:gd name="T15" fmla="*/ 0 h 350"/>
                <a:gd name="T16" fmla="*/ 410 w 410"/>
                <a:gd name="T17" fmla="*/ 24 h 350"/>
                <a:gd name="T18" fmla="*/ 410 w 410"/>
                <a:gd name="T19" fmla="*/ 190 h 350"/>
                <a:gd name="T20" fmla="*/ 408 w 410"/>
                <a:gd name="T21" fmla="*/ 200 h 350"/>
                <a:gd name="T22" fmla="*/ 202 w 410"/>
                <a:gd name="T23" fmla="*/ 3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0" h="350">
                  <a:moveTo>
                    <a:pt x="202" y="350"/>
                  </a:moveTo>
                  <a:cubicBezTo>
                    <a:pt x="69" y="350"/>
                    <a:pt x="7" y="205"/>
                    <a:pt x="5" y="199"/>
                  </a:cubicBezTo>
                  <a:cubicBezTo>
                    <a:pt x="0" y="187"/>
                    <a:pt x="5" y="174"/>
                    <a:pt x="17" y="169"/>
                  </a:cubicBezTo>
                  <a:cubicBezTo>
                    <a:pt x="29" y="164"/>
                    <a:pt x="43" y="169"/>
                    <a:pt x="48" y="181"/>
                  </a:cubicBezTo>
                  <a:cubicBezTo>
                    <a:pt x="48" y="182"/>
                    <a:pt x="100" y="303"/>
                    <a:pt x="202" y="303"/>
                  </a:cubicBezTo>
                  <a:cubicBezTo>
                    <a:pt x="299" y="303"/>
                    <a:pt x="353" y="206"/>
                    <a:pt x="364" y="185"/>
                  </a:cubicBezTo>
                  <a:cubicBezTo>
                    <a:pt x="364" y="24"/>
                    <a:pt x="364" y="24"/>
                    <a:pt x="364" y="24"/>
                  </a:cubicBezTo>
                  <a:cubicBezTo>
                    <a:pt x="364" y="11"/>
                    <a:pt x="374" y="0"/>
                    <a:pt x="387" y="0"/>
                  </a:cubicBezTo>
                  <a:cubicBezTo>
                    <a:pt x="400" y="0"/>
                    <a:pt x="410" y="11"/>
                    <a:pt x="410" y="24"/>
                  </a:cubicBezTo>
                  <a:cubicBezTo>
                    <a:pt x="410" y="190"/>
                    <a:pt x="410" y="190"/>
                    <a:pt x="410" y="190"/>
                  </a:cubicBezTo>
                  <a:cubicBezTo>
                    <a:pt x="410" y="193"/>
                    <a:pt x="409" y="197"/>
                    <a:pt x="408" y="200"/>
                  </a:cubicBezTo>
                  <a:cubicBezTo>
                    <a:pt x="405" y="206"/>
                    <a:pt x="340" y="350"/>
                    <a:pt x="202" y="35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7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49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24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498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373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46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2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99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endParaRPr lang="nb-NO" sz="762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4" name="Freeform 666">
              <a:extLst>
                <a:ext uri="{FF2B5EF4-FFF2-40B4-BE49-F238E27FC236}">
                  <a16:creationId xmlns:a16="http://schemas.microsoft.com/office/drawing/2014/main" id="{F892A43A-56EA-62A2-3D87-AC2C281BF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263" y="2256469"/>
              <a:ext cx="128588" cy="46038"/>
            </a:xfrm>
            <a:custGeom>
              <a:avLst/>
              <a:gdLst>
                <a:gd name="T0" fmla="*/ 283 w 309"/>
                <a:gd name="T1" fmla="*/ 110 h 110"/>
                <a:gd name="T2" fmla="*/ 270 w 309"/>
                <a:gd name="T3" fmla="*/ 106 h 110"/>
                <a:gd name="T4" fmla="*/ 24 w 309"/>
                <a:gd name="T5" fmla="*/ 49 h 110"/>
                <a:gd name="T6" fmla="*/ 0 w 309"/>
                <a:gd name="T7" fmla="*/ 27 h 110"/>
                <a:gd name="T8" fmla="*/ 23 w 309"/>
                <a:gd name="T9" fmla="*/ 3 h 110"/>
                <a:gd name="T10" fmla="*/ 295 w 309"/>
                <a:gd name="T11" fmla="*/ 67 h 110"/>
                <a:gd name="T12" fmla="*/ 302 w 309"/>
                <a:gd name="T13" fmla="*/ 99 h 110"/>
                <a:gd name="T14" fmla="*/ 283 w 3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9" h="110">
                  <a:moveTo>
                    <a:pt x="283" y="110"/>
                  </a:moveTo>
                  <a:cubicBezTo>
                    <a:pt x="278" y="110"/>
                    <a:pt x="274" y="109"/>
                    <a:pt x="270" y="106"/>
                  </a:cubicBezTo>
                  <a:cubicBezTo>
                    <a:pt x="178" y="47"/>
                    <a:pt x="26" y="50"/>
                    <a:pt x="24" y="49"/>
                  </a:cubicBezTo>
                  <a:cubicBezTo>
                    <a:pt x="11" y="50"/>
                    <a:pt x="1" y="39"/>
                    <a:pt x="0" y="27"/>
                  </a:cubicBezTo>
                  <a:cubicBezTo>
                    <a:pt x="0" y="14"/>
                    <a:pt x="10" y="3"/>
                    <a:pt x="23" y="3"/>
                  </a:cubicBezTo>
                  <a:cubicBezTo>
                    <a:pt x="30" y="2"/>
                    <a:pt x="192" y="0"/>
                    <a:pt x="295" y="67"/>
                  </a:cubicBezTo>
                  <a:cubicBezTo>
                    <a:pt x="306" y="74"/>
                    <a:pt x="309" y="88"/>
                    <a:pt x="302" y="99"/>
                  </a:cubicBezTo>
                  <a:cubicBezTo>
                    <a:pt x="298" y="106"/>
                    <a:pt x="290" y="110"/>
                    <a:pt x="283" y="11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7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49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24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498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373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46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2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99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endParaRPr lang="nb-NO" sz="762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Freeform 667">
              <a:extLst>
                <a:ext uri="{FF2B5EF4-FFF2-40B4-BE49-F238E27FC236}">
                  <a16:creationId xmlns:a16="http://schemas.microsoft.com/office/drawing/2014/main" id="{3F372391-6D96-EF2A-303E-F3D09C6F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750" y="2493007"/>
              <a:ext cx="150813" cy="323850"/>
            </a:xfrm>
            <a:custGeom>
              <a:avLst/>
              <a:gdLst>
                <a:gd name="T0" fmla="*/ 26 w 366"/>
                <a:gd name="T1" fmla="*/ 780 h 780"/>
                <a:gd name="T2" fmla="*/ 3 w 366"/>
                <a:gd name="T3" fmla="*/ 757 h 780"/>
                <a:gd name="T4" fmla="*/ 3 w 366"/>
                <a:gd name="T5" fmla="*/ 453 h 780"/>
                <a:gd name="T6" fmla="*/ 85 w 366"/>
                <a:gd name="T7" fmla="*/ 273 h 780"/>
                <a:gd name="T8" fmla="*/ 320 w 366"/>
                <a:gd name="T9" fmla="*/ 167 h 780"/>
                <a:gd name="T10" fmla="*/ 320 w 366"/>
                <a:gd name="T11" fmla="*/ 23 h 780"/>
                <a:gd name="T12" fmla="*/ 343 w 366"/>
                <a:gd name="T13" fmla="*/ 0 h 780"/>
                <a:gd name="T14" fmla="*/ 366 w 366"/>
                <a:gd name="T15" fmla="*/ 23 h 780"/>
                <a:gd name="T16" fmla="*/ 366 w 366"/>
                <a:gd name="T17" fmla="*/ 182 h 780"/>
                <a:gd name="T18" fmla="*/ 352 w 366"/>
                <a:gd name="T19" fmla="*/ 204 h 780"/>
                <a:gd name="T20" fmla="*/ 107 w 366"/>
                <a:gd name="T21" fmla="*/ 314 h 780"/>
                <a:gd name="T22" fmla="*/ 49 w 366"/>
                <a:gd name="T23" fmla="*/ 453 h 780"/>
                <a:gd name="T24" fmla="*/ 49 w 366"/>
                <a:gd name="T25" fmla="*/ 757 h 780"/>
                <a:gd name="T26" fmla="*/ 26 w 366"/>
                <a:gd name="T27" fmla="*/ 780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6" h="780">
                  <a:moveTo>
                    <a:pt x="26" y="780"/>
                  </a:moveTo>
                  <a:cubicBezTo>
                    <a:pt x="13" y="780"/>
                    <a:pt x="3" y="770"/>
                    <a:pt x="3" y="757"/>
                  </a:cubicBezTo>
                  <a:cubicBezTo>
                    <a:pt x="3" y="453"/>
                    <a:pt x="3" y="453"/>
                    <a:pt x="3" y="453"/>
                  </a:cubicBezTo>
                  <a:cubicBezTo>
                    <a:pt x="3" y="449"/>
                    <a:pt x="0" y="320"/>
                    <a:pt x="85" y="273"/>
                  </a:cubicBezTo>
                  <a:cubicBezTo>
                    <a:pt x="146" y="240"/>
                    <a:pt x="276" y="185"/>
                    <a:pt x="320" y="167"/>
                  </a:cubicBezTo>
                  <a:cubicBezTo>
                    <a:pt x="320" y="23"/>
                    <a:pt x="320" y="23"/>
                    <a:pt x="320" y="23"/>
                  </a:cubicBezTo>
                  <a:cubicBezTo>
                    <a:pt x="320" y="10"/>
                    <a:pt x="330" y="0"/>
                    <a:pt x="343" y="0"/>
                  </a:cubicBezTo>
                  <a:cubicBezTo>
                    <a:pt x="356" y="0"/>
                    <a:pt x="366" y="10"/>
                    <a:pt x="366" y="23"/>
                  </a:cubicBezTo>
                  <a:cubicBezTo>
                    <a:pt x="366" y="182"/>
                    <a:pt x="366" y="182"/>
                    <a:pt x="366" y="182"/>
                  </a:cubicBezTo>
                  <a:cubicBezTo>
                    <a:pt x="366" y="192"/>
                    <a:pt x="361" y="200"/>
                    <a:pt x="352" y="204"/>
                  </a:cubicBezTo>
                  <a:cubicBezTo>
                    <a:pt x="350" y="204"/>
                    <a:pt x="178" y="275"/>
                    <a:pt x="107" y="314"/>
                  </a:cubicBezTo>
                  <a:cubicBezTo>
                    <a:pt x="48" y="347"/>
                    <a:pt x="49" y="452"/>
                    <a:pt x="49" y="453"/>
                  </a:cubicBezTo>
                  <a:cubicBezTo>
                    <a:pt x="49" y="757"/>
                    <a:pt x="49" y="757"/>
                    <a:pt x="49" y="757"/>
                  </a:cubicBezTo>
                  <a:cubicBezTo>
                    <a:pt x="49" y="770"/>
                    <a:pt x="39" y="780"/>
                    <a:pt x="26" y="780"/>
                  </a:cubicBezTo>
                  <a:close/>
                </a:path>
              </a:pathLst>
            </a:custGeom>
            <a:solidFill>
              <a:srgbClr val="555557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38709" tIns="19354" rIns="38709" bIns="19354" numCol="1" anchor="t" anchorCtr="0" compatLnSpc="1">
              <a:prstTxWarp prst="textNoShape">
                <a:avLst/>
              </a:prstTxWarp>
            </a:bodyPr>
            <a:lstStyle>
              <a:defPPr>
                <a:defRPr lang="en-NO"/>
              </a:defPPr>
              <a:lvl1pPr marL="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7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49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24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498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373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46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20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2995" algn="l" defTabSz="685749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endParaRPr lang="nb-NO" sz="762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Rectangle: Rounded Corners 9">
            <a:extLst>
              <a:ext uri="{FF2B5EF4-FFF2-40B4-BE49-F238E27FC236}">
                <a16:creationId xmlns:a16="http://schemas.microsoft.com/office/drawing/2014/main" id="{EAA212A3-A38D-8C45-1F67-1F20462AFE65}"/>
              </a:ext>
            </a:extLst>
          </p:cNvPr>
          <p:cNvSpPr/>
          <p:nvPr/>
        </p:nvSpPr>
        <p:spPr>
          <a:xfrm>
            <a:off x="2262703" y="5308963"/>
            <a:ext cx="3818529" cy="912867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>
                <a:solidFill>
                  <a:schemeClr val="bg2"/>
                </a:solidFill>
              </a:rPr>
              <a:t>NOTE</a:t>
            </a:r>
            <a:r>
              <a:rPr lang="nb-NO" sz="1800" dirty="0">
                <a:solidFill>
                  <a:schemeClr val="bg2"/>
                </a:solidFill>
              </a:rPr>
              <a:t>: An </a:t>
            </a:r>
            <a:r>
              <a:rPr lang="nb-NO" sz="1800" dirty="0" err="1">
                <a:solidFill>
                  <a:schemeClr val="bg2"/>
                </a:solidFill>
              </a:rPr>
              <a:t>embedding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model</a:t>
            </a:r>
            <a:r>
              <a:rPr lang="nb-NO" sz="1800" dirty="0">
                <a:solidFill>
                  <a:schemeClr val="bg2"/>
                </a:solidFill>
              </a:rPr>
              <a:t> is used to </a:t>
            </a:r>
            <a:r>
              <a:rPr lang="nb-NO" sz="1800" dirty="0" err="1">
                <a:solidFill>
                  <a:schemeClr val="bg2"/>
                </a:solidFill>
              </a:rPr>
              <a:t>convert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the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text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into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vectors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endParaRPr lang="en-US" sz="1800" dirty="0" err="1">
              <a:solidFill>
                <a:schemeClr val="bg2"/>
              </a:solidFill>
              <a:ea typeface="Tahoma"/>
              <a:cs typeface="Tahoma"/>
            </a:endParaRPr>
          </a:p>
        </p:txBody>
      </p:sp>
      <p:sp>
        <p:nvSpPr>
          <p:cNvPr id="3" name="Rectangle: Rounded Corners 9">
            <a:extLst>
              <a:ext uri="{FF2B5EF4-FFF2-40B4-BE49-F238E27FC236}">
                <a16:creationId xmlns:a16="http://schemas.microsoft.com/office/drawing/2014/main" id="{7A96E2FC-C77C-0EED-5E1A-1C6478A6FB03}"/>
              </a:ext>
            </a:extLst>
          </p:cNvPr>
          <p:cNvSpPr/>
          <p:nvPr/>
        </p:nvSpPr>
        <p:spPr>
          <a:xfrm>
            <a:off x="6420412" y="5308963"/>
            <a:ext cx="3818529" cy="912867"/>
          </a:xfrm>
          <a:prstGeom prst="round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800" b="1" dirty="0">
                <a:solidFill>
                  <a:schemeClr val="bg2"/>
                </a:solidFill>
              </a:rPr>
              <a:t>NOTE</a:t>
            </a:r>
            <a:r>
              <a:rPr lang="nb-NO" sz="1800" dirty="0">
                <a:solidFill>
                  <a:schemeClr val="bg2"/>
                </a:solidFill>
              </a:rPr>
              <a:t>: A </a:t>
            </a:r>
            <a:r>
              <a:rPr lang="nb-NO" sz="1800" dirty="0" err="1">
                <a:solidFill>
                  <a:schemeClr val="bg2"/>
                </a:solidFill>
              </a:rPr>
              <a:t>Vector</a:t>
            </a:r>
            <a:r>
              <a:rPr lang="nb-NO" sz="1800" dirty="0">
                <a:solidFill>
                  <a:schemeClr val="bg2"/>
                </a:solidFill>
              </a:rPr>
              <a:t> store </a:t>
            </a:r>
            <a:r>
              <a:rPr lang="nb-NO" sz="1800" dirty="0" err="1">
                <a:solidFill>
                  <a:schemeClr val="bg2"/>
                </a:solidFill>
              </a:rPr>
              <a:t>only</a:t>
            </a:r>
            <a:r>
              <a:rPr lang="nb-NO" sz="1800" dirty="0">
                <a:solidFill>
                  <a:schemeClr val="bg2"/>
                </a:solidFill>
              </a:rPr>
              <a:t> has a "</a:t>
            </a:r>
            <a:r>
              <a:rPr lang="nb-NO" sz="1800" dirty="0" err="1">
                <a:solidFill>
                  <a:schemeClr val="bg2"/>
                </a:solidFill>
              </a:rPr>
              <a:t>summmary</a:t>
            </a:r>
            <a:r>
              <a:rPr lang="nb-NO" sz="1800" dirty="0">
                <a:solidFill>
                  <a:schemeClr val="bg2"/>
                </a:solidFill>
              </a:rPr>
              <a:t>" </a:t>
            </a:r>
            <a:r>
              <a:rPr lang="nb-NO" sz="1800" dirty="0" err="1">
                <a:solidFill>
                  <a:schemeClr val="bg2"/>
                </a:solidFill>
              </a:rPr>
              <a:t>of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the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content</a:t>
            </a:r>
            <a:r>
              <a:rPr lang="nb-NO" sz="1800" dirty="0">
                <a:solidFill>
                  <a:schemeClr val="bg2"/>
                </a:solidFill>
              </a:rPr>
              <a:t> and not </a:t>
            </a:r>
            <a:r>
              <a:rPr lang="nb-NO" sz="1800" dirty="0" err="1">
                <a:solidFill>
                  <a:schemeClr val="bg2"/>
                </a:solidFill>
              </a:rPr>
              <a:t>the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actual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content</a:t>
            </a:r>
            <a:r>
              <a:rPr lang="nb-NO" sz="1800" dirty="0">
                <a:solidFill>
                  <a:schemeClr val="bg2"/>
                </a:solidFill>
              </a:rPr>
              <a:t> </a:t>
            </a:r>
            <a:r>
              <a:rPr lang="nb-NO" sz="1800" dirty="0" err="1">
                <a:solidFill>
                  <a:schemeClr val="bg2"/>
                </a:solidFill>
              </a:rPr>
              <a:t>itself</a:t>
            </a:r>
            <a:endParaRPr lang="en-US" sz="1800" dirty="0" err="1">
              <a:solidFill>
                <a:schemeClr val="bg2"/>
              </a:solidFill>
              <a:ea typeface="Tahoma"/>
              <a:cs typeface="Tahoma"/>
            </a:endParaRPr>
          </a:p>
        </p:txBody>
      </p:sp>
      <p:sp>
        <p:nvSpPr>
          <p:cNvPr id="18" name="Rectangle: Rounded Corners 9">
            <a:extLst>
              <a:ext uri="{FF2B5EF4-FFF2-40B4-BE49-F238E27FC236}">
                <a16:creationId xmlns:a16="http://schemas.microsoft.com/office/drawing/2014/main" id="{39B77C70-FED4-1EDD-CF10-311B5F9657B3}"/>
              </a:ext>
            </a:extLst>
          </p:cNvPr>
          <p:cNvSpPr/>
          <p:nvPr/>
        </p:nvSpPr>
        <p:spPr>
          <a:xfrm>
            <a:off x="9272149" y="2513579"/>
            <a:ext cx="2249267" cy="1417573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79" tIns="34289" rIns="68579" bIns="3428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550" b="1" dirty="0">
                <a:solidFill>
                  <a:schemeClr val="bg2"/>
                </a:solidFill>
                <a:ea typeface="Tahoma"/>
                <a:cs typeface="Tahoma"/>
              </a:rPr>
              <a:t>As </a:t>
            </a:r>
            <a:r>
              <a:rPr lang="nb-NO" sz="1550" b="1" dirty="0" err="1">
                <a:solidFill>
                  <a:schemeClr val="bg2"/>
                </a:solidFill>
                <a:ea typeface="Tahoma"/>
                <a:cs typeface="Tahoma"/>
              </a:rPr>
              <a:t>section</a:t>
            </a:r>
            <a:r>
              <a:rPr lang="nb-NO" sz="1550" b="1" dirty="0">
                <a:solidFill>
                  <a:schemeClr val="bg2"/>
                </a:solidFill>
                <a:ea typeface="Tahoma"/>
                <a:cs typeface="Tahoma"/>
              </a:rPr>
              <a:t> </a:t>
            </a:r>
            <a:r>
              <a:rPr lang="nb-NO" sz="1550" b="1" dirty="0" err="1">
                <a:solidFill>
                  <a:schemeClr val="bg2"/>
                </a:solidFill>
                <a:ea typeface="Tahoma"/>
                <a:cs typeface="Tahoma"/>
              </a:rPr>
              <a:t>of</a:t>
            </a:r>
            <a:r>
              <a:rPr lang="nb-NO" sz="1550" b="1" dirty="0">
                <a:solidFill>
                  <a:schemeClr val="bg2"/>
                </a:solidFill>
                <a:ea typeface="Tahoma"/>
                <a:cs typeface="Tahoma"/>
              </a:rPr>
              <a:t> </a:t>
            </a:r>
            <a:r>
              <a:rPr lang="nb-NO" sz="1550" b="1" dirty="0" err="1">
                <a:solidFill>
                  <a:schemeClr val="bg2"/>
                </a:solidFill>
                <a:ea typeface="Tahoma"/>
                <a:cs typeface="Tahoma"/>
              </a:rPr>
              <a:t>text</a:t>
            </a:r>
            <a:r>
              <a:rPr lang="nb-NO" sz="1550" b="1" dirty="0">
                <a:solidFill>
                  <a:schemeClr val="bg2"/>
                </a:solidFill>
                <a:ea typeface="Tahoma"/>
                <a:cs typeface="Tahoma"/>
              </a:rPr>
              <a:t> </a:t>
            </a:r>
            <a:r>
              <a:rPr lang="nb-NO" sz="1550" b="1" dirty="0" err="1">
                <a:solidFill>
                  <a:schemeClr val="bg2"/>
                </a:solidFill>
                <a:ea typeface="Tahoma"/>
                <a:cs typeface="Tahoma"/>
              </a:rPr>
              <a:t>can</a:t>
            </a:r>
            <a:r>
              <a:rPr lang="nb-NO" sz="1550" b="1" dirty="0">
                <a:solidFill>
                  <a:schemeClr val="bg2"/>
                </a:solidFill>
                <a:ea typeface="Tahoma"/>
                <a:cs typeface="Tahoma"/>
              </a:rPr>
              <a:t> be </a:t>
            </a:r>
            <a:r>
              <a:rPr lang="nb-NO" sz="1550" b="1" dirty="0" err="1">
                <a:solidFill>
                  <a:schemeClr val="bg2"/>
                </a:solidFill>
                <a:ea typeface="Tahoma"/>
                <a:cs typeface="Tahoma"/>
              </a:rPr>
              <a:t>represented</a:t>
            </a:r>
            <a:r>
              <a:rPr lang="nb-NO" sz="1550" b="1" dirty="0">
                <a:solidFill>
                  <a:schemeClr val="bg2"/>
                </a:solidFill>
                <a:ea typeface="Tahoma"/>
                <a:cs typeface="Tahoma"/>
              </a:rPr>
              <a:t> </a:t>
            </a:r>
            <a:r>
              <a:rPr lang="nb-NO" sz="1550" b="1" dirty="0" err="1">
                <a:solidFill>
                  <a:schemeClr val="bg2"/>
                </a:solidFill>
                <a:ea typeface="Tahoma"/>
                <a:cs typeface="Tahoma"/>
              </a:rPr>
              <a:t>using</a:t>
            </a:r>
            <a:r>
              <a:rPr lang="nb-NO" sz="1550" b="1" dirty="0">
                <a:solidFill>
                  <a:schemeClr val="bg2"/>
                </a:solidFill>
                <a:ea typeface="Tahoma"/>
                <a:cs typeface="Tahoma"/>
              </a:rPr>
              <a:t> </a:t>
            </a:r>
            <a:r>
              <a:rPr lang="nb-NO" sz="1550" b="1" dirty="0" err="1">
                <a:solidFill>
                  <a:schemeClr val="bg2"/>
                </a:solidFill>
                <a:ea typeface="Tahoma"/>
                <a:cs typeface="Tahoma"/>
              </a:rPr>
              <a:t>hundreds</a:t>
            </a:r>
            <a:r>
              <a:rPr lang="nb-NO" sz="1550" b="1" dirty="0">
                <a:solidFill>
                  <a:schemeClr val="bg2"/>
                </a:solidFill>
                <a:ea typeface="Tahoma"/>
                <a:cs typeface="Tahoma"/>
              </a:rPr>
              <a:t> </a:t>
            </a:r>
            <a:r>
              <a:rPr lang="nb-NO" sz="1550" b="1" dirty="0" err="1">
                <a:solidFill>
                  <a:schemeClr val="bg2"/>
                </a:solidFill>
                <a:ea typeface="Tahoma"/>
                <a:cs typeface="Tahoma"/>
              </a:rPr>
              <a:t>of</a:t>
            </a:r>
            <a:r>
              <a:rPr lang="nb-NO" sz="1550" b="1" dirty="0">
                <a:solidFill>
                  <a:schemeClr val="bg2"/>
                </a:solidFill>
                <a:ea typeface="Tahoma"/>
                <a:cs typeface="Tahoma"/>
              </a:rPr>
              <a:t> different </a:t>
            </a:r>
            <a:r>
              <a:rPr lang="nb-NO" sz="1550" b="1" dirty="0" err="1">
                <a:solidFill>
                  <a:schemeClr val="bg2"/>
                </a:solidFill>
                <a:ea typeface="Tahoma"/>
                <a:cs typeface="Tahoma"/>
              </a:rPr>
              <a:t>dimensions</a:t>
            </a:r>
            <a:r>
              <a:rPr lang="nb-NO" sz="1550" b="1" dirty="0">
                <a:solidFill>
                  <a:schemeClr val="bg2"/>
                </a:solidFill>
                <a:ea typeface="Tahoma"/>
                <a:cs typeface="Tahoma"/>
              </a:rPr>
              <a:t> </a:t>
            </a:r>
            <a:endParaRPr lang="en-US" sz="1550" b="1" dirty="0" err="1">
              <a:solidFill>
                <a:schemeClr val="bg2"/>
              </a:solidFill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7076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innhold 1">
            <a:extLst>
              <a:ext uri="{FF2B5EF4-FFF2-40B4-BE49-F238E27FC236}">
                <a16:creationId xmlns:a16="http://schemas.microsoft.com/office/drawing/2014/main" id="{2B55AA54-3388-2EF0-15CC-E60C5361E9E4}"/>
              </a:ext>
            </a:extLst>
          </p:cNvPr>
          <p:cNvSpPr>
            <a:spLocks noGrp="1"/>
          </p:cNvSpPr>
          <p:nvPr/>
        </p:nvSpPr>
        <p:spPr>
          <a:xfrm>
            <a:off x="936010" y="1277663"/>
            <a:ext cx="5304007" cy="478750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71438" indent="-171438" algn="l" defTabSz="685749" rtl="0" eaLnBrk="1" latinLnBrk="0" hangingPunct="1">
              <a:lnSpc>
                <a:spcPts val="1950"/>
              </a:lnSpc>
              <a:spcBef>
                <a:spcPts val="750"/>
              </a:spcBef>
              <a:buFont typeface="System Font Regular"/>
              <a:buChar char="●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13" indent="-171438" algn="l" defTabSz="685749" rtl="0" eaLnBrk="1" latinLnBrk="0" hangingPunct="1">
              <a:lnSpc>
                <a:spcPts val="1950"/>
              </a:lnSpc>
              <a:spcBef>
                <a:spcPts val="375"/>
              </a:spcBef>
              <a:buFont typeface="Courier New" panose="02070309020205020404" pitchFamily="49" charset="0"/>
              <a:buChar char="o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7186" indent="-171438" algn="l" defTabSz="685749" rtl="0" eaLnBrk="1" latinLnBrk="0" hangingPunct="1">
              <a:lnSpc>
                <a:spcPts val="1950"/>
              </a:lnSpc>
              <a:spcBef>
                <a:spcPts val="375"/>
              </a:spcBef>
              <a:buFont typeface="Wingdings" pitchFamily="2" charset="2"/>
              <a:buChar char="§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00060" indent="-171438" algn="l" defTabSz="685749" rtl="0" eaLnBrk="1" latinLnBrk="0" hangingPunct="1">
              <a:lnSpc>
                <a:spcPts val="1950"/>
              </a:lnSpc>
              <a:spcBef>
                <a:spcPts val="375"/>
              </a:spcBef>
              <a:buClr>
                <a:schemeClr val="bg1"/>
              </a:buClr>
              <a:buFont typeface=".Hiragino Kaku Gothic Interface W3"/>
              <a:buChar char="▫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42935" indent="-171438" algn="l" defTabSz="685749" rtl="0" eaLnBrk="1" latinLnBrk="0" hangingPunct="1">
              <a:lnSpc>
                <a:spcPts val="195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809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0815" indent="-170815">
              <a:lnSpc>
                <a:spcPct val="150000"/>
              </a:lnSpc>
            </a:pPr>
            <a:r>
              <a:rPr lang="nb-NO" sz="2400" b="1" dirty="0">
                <a:solidFill>
                  <a:srgbClr val="000000"/>
                </a:solidFill>
              </a:rPr>
              <a:t>Full </a:t>
            </a:r>
            <a:r>
              <a:rPr lang="nb-NO" sz="2400" b="1" dirty="0" err="1">
                <a:solidFill>
                  <a:srgbClr val="000000"/>
                </a:solidFill>
              </a:rPr>
              <a:t>text</a:t>
            </a:r>
            <a:r>
              <a:rPr lang="nb-NO" sz="2400" b="1" dirty="0">
                <a:solidFill>
                  <a:srgbClr val="000000"/>
                </a:solidFill>
              </a:rPr>
              <a:t> </a:t>
            </a:r>
            <a:r>
              <a:rPr lang="nb-NO" sz="2400" b="1" dirty="0" err="1">
                <a:solidFill>
                  <a:srgbClr val="000000"/>
                </a:solidFill>
              </a:rPr>
              <a:t>search</a:t>
            </a:r>
            <a:r>
              <a:rPr lang="nb-NO" sz="2400" b="1" dirty="0">
                <a:solidFill>
                  <a:srgbClr val="000000"/>
                </a:solidFill>
              </a:rPr>
              <a:t> </a:t>
            </a:r>
            <a:r>
              <a:rPr lang="nb-NO" sz="2400" dirty="0">
                <a:solidFill>
                  <a:srgbClr val="000000"/>
                </a:solidFill>
              </a:rPr>
              <a:t>(«</a:t>
            </a:r>
            <a:r>
              <a:rPr lang="nb-NO" sz="2400" dirty="0" err="1">
                <a:solidFill>
                  <a:srgbClr val="000000"/>
                </a:solidFill>
              </a:rPr>
              <a:t>apple</a:t>
            </a:r>
            <a:r>
              <a:rPr lang="nb-NO" sz="2400" dirty="0">
                <a:solidFill>
                  <a:srgbClr val="000000"/>
                </a:solidFill>
              </a:rPr>
              <a:t>, </a:t>
            </a:r>
            <a:r>
              <a:rPr lang="nb-NO" sz="2400" dirty="0" err="1">
                <a:solidFill>
                  <a:srgbClr val="000000"/>
                </a:solidFill>
              </a:rPr>
              <a:t>fruit</a:t>
            </a:r>
            <a:r>
              <a:rPr lang="nb-NO" sz="2400" dirty="0">
                <a:solidFill>
                  <a:srgbClr val="000000"/>
                </a:solidFill>
              </a:rPr>
              <a:t>»)</a:t>
            </a:r>
            <a:endParaRPr lang="nb-NO" sz="2400" dirty="0">
              <a:solidFill>
                <a:srgbClr val="000000"/>
              </a:solidFill>
              <a:ea typeface="Tahoma"/>
              <a:cs typeface="Tahoma"/>
            </a:endParaRPr>
          </a:p>
          <a:p>
            <a:pPr marL="513715" lvl="1" indent="-170815">
              <a:lnSpc>
                <a:spcPct val="150000"/>
              </a:lnSpc>
            </a:pPr>
            <a:r>
              <a:rPr lang="nb-NO" sz="2400" dirty="0">
                <a:solidFill>
                  <a:srgbClr val="000000"/>
                </a:solidFill>
              </a:rPr>
              <a:t>BM25 </a:t>
            </a:r>
            <a:r>
              <a:rPr lang="nb-NO" sz="2400" dirty="0" err="1">
                <a:solidFill>
                  <a:srgbClr val="000000"/>
                </a:solidFill>
              </a:rPr>
              <a:t>Algoritm</a:t>
            </a:r>
            <a:endParaRPr lang="nb-NO" sz="2400" dirty="0">
              <a:solidFill>
                <a:srgbClr val="000000"/>
              </a:solidFill>
              <a:ea typeface="Tahoma"/>
              <a:cs typeface="Tahoma"/>
            </a:endParaRPr>
          </a:p>
          <a:p>
            <a:pPr marL="170815" indent="-170815">
              <a:lnSpc>
                <a:spcPct val="150000"/>
              </a:lnSpc>
            </a:pPr>
            <a:r>
              <a:rPr lang="nb-NO" sz="2400" b="1" dirty="0" err="1">
                <a:solidFill>
                  <a:srgbClr val="000000"/>
                </a:solidFill>
              </a:rPr>
              <a:t>Vector</a:t>
            </a:r>
            <a:r>
              <a:rPr lang="nb-NO" sz="2400" b="1" dirty="0">
                <a:solidFill>
                  <a:srgbClr val="000000"/>
                </a:solidFill>
              </a:rPr>
              <a:t> Search </a:t>
            </a:r>
            <a:r>
              <a:rPr lang="nb-NO" sz="2400" dirty="0">
                <a:solidFill>
                  <a:srgbClr val="000000"/>
                </a:solidFill>
              </a:rPr>
              <a:t>(0.8, 0.2)</a:t>
            </a:r>
            <a:endParaRPr lang="nb-NO" sz="2400" dirty="0">
              <a:solidFill>
                <a:srgbClr val="000000"/>
              </a:solidFill>
              <a:ea typeface="Tahoma"/>
              <a:cs typeface="Tahoma"/>
            </a:endParaRPr>
          </a:p>
          <a:p>
            <a:pPr marL="170815" indent="-170815">
              <a:lnSpc>
                <a:spcPct val="150000"/>
              </a:lnSpc>
            </a:pPr>
            <a:r>
              <a:rPr lang="nb-NO" sz="2400" b="1" dirty="0">
                <a:solidFill>
                  <a:srgbClr val="000000"/>
                </a:solidFill>
              </a:rPr>
              <a:t>Hybrid Search </a:t>
            </a:r>
            <a:r>
              <a:rPr lang="nb-NO" sz="2400" dirty="0">
                <a:solidFill>
                  <a:srgbClr val="000000"/>
                </a:solidFill>
              </a:rPr>
              <a:t>(</a:t>
            </a:r>
            <a:r>
              <a:rPr lang="nb-NO" sz="2400" dirty="0" err="1">
                <a:solidFill>
                  <a:srgbClr val="000000"/>
                </a:solidFill>
              </a:rPr>
              <a:t>apple</a:t>
            </a:r>
            <a:r>
              <a:rPr lang="nb-NO" sz="2400" dirty="0">
                <a:solidFill>
                  <a:srgbClr val="000000"/>
                </a:solidFill>
              </a:rPr>
              <a:t>, 0.8, 0.2)</a:t>
            </a:r>
            <a:endParaRPr lang="nb-NO" sz="2400" dirty="0">
              <a:solidFill>
                <a:srgbClr val="000000"/>
              </a:solidFill>
              <a:ea typeface="Tahoma"/>
              <a:cs typeface="Tahoma"/>
            </a:endParaRPr>
          </a:p>
          <a:p>
            <a:pPr marL="513715" lvl="1" indent="-170815">
              <a:lnSpc>
                <a:spcPct val="150000"/>
              </a:lnSpc>
            </a:pPr>
            <a:r>
              <a:rPr lang="nb-NO" sz="2400" dirty="0">
                <a:solidFill>
                  <a:srgbClr val="000000"/>
                </a:solidFill>
              </a:rPr>
              <a:t>Key </a:t>
            </a:r>
            <a:r>
              <a:rPr lang="nb-NO" sz="2400" dirty="0" err="1">
                <a:solidFill>
                  <a:srgbClr val="000000"/>
                </a:solidFill>
              </a:rPr>
              <a:t>words</a:t>
            </a:r>
            <a:r>
              <a:rPr lang="nb-NO" sz="2400" dirty="0">
                <a:solidFill>
                  <a:srgbClr val="000000"/>
                </a:solidFill>
              </a:rPr>
              <a:t> and </a:t>
            </a:r>
            <a:r>
              <a:rPr lang="nb-NO" sz="2400" dirty="0" err="1">
                <a:solidFill>
                  <a:srgbClr val="000000"/>
                </a:solidFill>
              </a:rPr>
              <a:t>vectors</a:t>
            </a:r>
            <a:endParaRPr lang="nb-NO" sz="2400" dirty="0">
              <a:solidFill>
                <a:srgbClr val="000000"/>
              </a:solidFill>
              <a:ea typeface="Tahoma"/>
              <a:cs typeface="Tahoma"/>
            </a:endParaRPr>
          </a:p>
          <a:p>
            <a:pPr marL="170815" indent="-170815">
              <a:lnSpc>
                <a:spcPct val="150000"/>
              </a:lnSpc>
            </a:pPr>
            <a:r>
              <a:rPr lang="nb-NO" sz="2400" b="1" dirty="0" err="1">
                <a:solidFill>
                  <a:srgbClr val="000000"/>
                </a:solidFill>
              </a:rPr>
              <a:t>Semantic</a:t>
            </a:r>
            <a:r>
              <a:rPr lang="nb-NO" sz="2400" b="1" dirty="0">
                <a:solidFill>
                  <a:srgbClr val="000000"/>
                </a:solidFill>
              </a:rPr>
              <a:t> Ranking</a:t>
            </a:r>
            <a:endParaRPr lang="nb-NO" sz="2400" b="1" dirty="0">
              <a:solidFill>
                <a:srgbClr val="000000"/>
              </a:solidFill>
              <a:ea typeface="Tahoma"/>
              <a:cs typeface="Tahoma"/>
            </a:endParaRPr>
          </a:p>
          <a:p>
            <a:pPr marL="513715" lvl="1" indent="-170815">
              <a:lnSpc>
                <a:spcPct val="150000"/>
              </a:lnSpc>
            </a:pPr>
            <a:r>
              <a:rPr lang="nb-NO" sz="2000" dirty="0">
                <a:solidFill>
                  <a:srgbClr val="000000"/>
                </a:solidFill>
              </a:rPr>
              <a:t>Top </a:t>
            </a:r>
            <a:r>
              <a:rPr lang="nb-NO" sz="2000" dirty="0" err="1">
                <a:solidFill>
                  <a:srgbClr val="000000"/>
                </a:solidFill>
              </a:rPr>
              <a:t>results</a:t>
            </a:r>
            <a:r>
              <a:rPr lang="nb-NO" sz="2000" dirty="0">
                <a:solidFill>
                  <a:srgbClr val="000000"/>
                </a:solidFill>
              </a:rPr>
              <a:t> </a:t>
            </a:r>
            <a:r>
              <a:rPr lang="nb-NO" sz="2000" dirty="0" err="1">
                <a:solidFill>
                  <a:srgbClr val="000000"/>
                </a:solidFill>
              </a:rPr>
              <a:t>ranked</a:t>
            </a:r>
            <a:r>
              <a:rPr lang="nb-NO" sz="2000" dirty="0">
                <a:solidFill>
                  <a:srgbClr val="000000"/>
                </a:solidFill>
              </a:rPr>
              <a:t> </a:t>
            </a:r>
            <a:r>
              <a:rPr lang="nb-NO" sz="2000" dirty="0" err="1">
                <a:solidFill>
                  <a:srgbClr val="000000"/>
                </a:solidFill>
              </a:rPr>
              <a:t>after</a:t>
            </a:r>
            <a:r>
              <a:rPr lang="nb-NO" sz="2000" dirty="0">
                <a:solidFill>
                  <a:srgbClr val="000000"/>
                </a:solidFill>
              </a:rPr>
              <a:t> </a:t>
            </a:r>
            <a:r>
              <a:rPr lang="nb-NO" sz="2000" dirty="0" err="1">
                <a:solidFill>
                  <a:srgbClr val="000000"/>
                </a:solidFill>
              </a:rPr>
              <a:t>semantics</a:t>
            </a:r>
            <a:endParaRPr lang="nb-NO" sz="2000" dirty="0">
              <a:solidFill>
                <a:srgbClr val="000000"/>
              </a:solidFill>
              <a:ea typeface="Tahoma"/>
              <a:cs typeface="Tahoma"/>
            </a:endParaRPr>
          </a:p>
          <a:p>
            <a:pPr marL="513715" lvl="1" indent="-170815">
              <a:lnSpc>
                <a:spcPct val="150000"/>
              </a:lnSpc>
            </a:pPr>
            <a:r>
              <a:rPr lang="nb-NO" sz="2000" dirty="0">
                <a:solidFill>
                  <a:srgbClr val="000000"/>
                </a:solidFill>
              </a:rPr>
              <a:t>Full </a:t>
            </a:r>
            <a:r>
              <a:rPr lang="nb-NO" sz="2000" dirty="0" err="1">
                <a:solidFill>
                  <a:srgbClr val="000000"/>
                </a:solidFill>
              </a:rPr>
              <a:t>text</a:t>
            </a:r>
            <a:r>
              <a:rPr lang="nb-NO" sz="2000" dirty="0">
                <a:solidFill>
                  <a:srgbClr val="000000"/>
                </a:solidFill>
              </a:rPr>
              <a:t> </a:t>
            </a:r>
            <a:r>
              <a:rPr lang="nb-NO" sz="2000" dirty="0" err="1">
                <a:solidFill>
                  <a:srgbClr val="000000"/>
                </a:solidFill>
              </a:rPr>
              <a:t>search</a:t>
            </a:r>
            <a:r>
              <a:rPr lang="nb-NO" sz="2000" dirty="0">
                <a:solidFill>
                  <a:srgbClr val="000000"/>
                </a:solidFill>
              </a:rPr>
              <a:t> first </a:t>
            </a:r>
            <a:r>
              <a:rPr lang="nb-NO" sz="2000" dirty="0" err="1">
                <a:solidFill>
                  <a:srgbClr val="000000"/>
                </a:solidFill>
              </a:rPr>
              <a:t>then</a:t>
            </a:r>
            <a:r>
              <a:rPr lang="nb-NO" sz="2000" dirty="0">
                <a:solidFill>
                  <a:srgbClr val="000000"/>
                </a:solidFill>
              </a:rPr>
              <a:t> </a:t>
            </a:r>
            <a:r>
              <a:rPr lang="nb-NO" sz="2000" dirty="0" err="1">
                <a:solidFill>
                  <a:srgbClr val="000000"/>
                </a:solidFill>
              </a:rPr>
              <a:t>ranked</a:t>
            </a:r>
            <a:endParaRPr lang="nb-NO" sz="2000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endParaRPr lang="nb-NO" sz="1800" dirty="0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6" name="Tittel 2">
            <a:extLst>
              <a:ext uri="{FF2B5EF4-FFF2-40B4-BE49-F238E27FC236}">
                <a16:creationId xmlns:a16="http://schemas.microsoft.com/office/drawing/2014/main" id="{8B83951B-8274-1437-422E-545634D828A0}"/>
              </a:ext>
            </a:extLst>
          </p:cNvPr>
          <p:cNvSpPr>
            <a:spLocks noGrp="1"/>
          </p:cNvSpPr>
          <p:nvPr/>
        </p:nvSpPr>
        <p:spPr bwMode="auto">
          <a:xfrm>
            <a:off x="1288397" y="-1378"/>
            <a:ext cx="10509941" cy="777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defTabSz="685749" rtl="0" eaLnBrk="1" latinLnBrk="0" hangingPunct="1">
              <a:lnSpc>
                <a:spcPts val="2850"/>
              </a:lnSpc>
              <a:spcBef>
                <a:spcPct val="0"/>
              </a:spcBef>
              <a:buNone/>
              <a:defRPr sz="22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ts val="2850"/>
              </a:lnSpc>
              <a:spcBef>
                <a:spcPct val="0"/>
              </a:spcBef>
            </a:pPr>
            <a:r>
              <a:rPr lang="nb-NO" sz="3150" b="1" dirty="0">
                <a:solidFill>
                  <a:srgbClr val="000000"/>
                </a:solidFill>
                <a:latin typeface="+mn-lt"/>
              </a:rPr>
              <a:t>Search </a:t>
            </a:r>
            <a:r>
              <a:rPr lang="nb-NO" sz="3150" b="1" dirty="0" err="1">
                <a:solidFill>
                  <a:srgbClr val="000000"/>
                </a:solidFill>
              </a:rPr>
              <a:t>components</a:t>
            </a:r>
            <a:r>
              <a:rPr lang="nb-NO" sz="315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nb-NO" sz="3150" b="1" dirty="0" err="1">
                <a:solidFill>
                  <a:srgbClr val="000000"/>
                </a:solidFill>
                <a:latin typeface="+mn-lt"/>
              </a:rPr>
              <a:t>important</a:t>
            </a:r>
            <a:r>
              <a:rPr lang="nb-NO" sz="3150" b="1" dirty="0">
                <a:solidFill>
                  <a:srgbClr val="000000"/>
                </a:solidFill>
                <a:latin typeface="+mn-lt"/>
              </a:rPr>
              <a:t> for RAG</a:t>
            </a:r>
            <a:endParaRPr lang="nb-NO" sz="3150" b="1" dirty="0">
              <a:solidFill>
                <a:srgbClr val="000000"/>
              </a:solidFill>
              <a:latin typeface="+mn-lt"/>
              <a:ea typeface="Tahoma"/>
              <a:cs typeface="Tahoma"/>
            </a:endParaRPr>
          </a:p>
        </p:txBody>
      </p:sp>
      <p:sp>
        <p:nvSpPr>
          <p:cNvPr id="7" name="TekstSylinder 3">
            <a:extLst>
              <a:ext uri="{FF2B5EF4-FFF2-40B4-BE49-F238E27FC236}">
                <a16:creationId xmlns:a16="http://schemas.microsoft.com/office/drawing/2014/main" id="{9E4AAC1F-BADA-17B4-AF63-4FE5EF11D1DA}"/>
              </a:ext>
            </a:extLst>
          </p:cNvPr>
          <p:cNvSpPr txBox="1"/>
          <p:nvPr/>
        </p:nvSpPr>
        <p:spPr>
          <a:xfrm>
            <a:off x="9079996" y="2250711"/>
            <a:ext cx="17647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600" b="1" dirty="0" err="1">
                <a:solidFill>
                  <a:srgbClr val="000000"/>
                </a:solidFill>
              </a:rPr>
              <a:t>Document</a:t>
            </a:r>
            <a:r>
              <a:rPr lang="nb-NO" sz="1600" b="1" dirty="0">
                <a:solidFill>
                  <a:srgbClr val="000000"/>
                </a:solidFill>
              </a:rPr>
              <a:t> 3: </a:t>
            </a:r>
            <a:br>
              <a:rPr lang="nb-NO" sz="1600" dirty="0">
                <a:solidFill>
                  <a:srgbClr val="000000"/>
                </a:solidFill>
              </a:rPr>
            </a:br>
            <a:r>
              <a:rPr lang="nb-NO" sz="1600" dirty="0" err="1">
                <a:solidFill>
                  <a:srgbClr val="000000"/>
                </a:solidFill>
              </a:rPr>
              <a:t>Fruits</a:t>
            </a:r>
            <a:r>
              <a:rPr lang="nb-NO" sz="1600" dirty="0">
                <a:solidFill>
                  <a:srgbClr val="000000"/>
                </a:solidFill>
              </a:rPr>
              <a:t> like </a:t>
            </a:r>
            <a:r>
              <a:rPr lang="nb-NO" sz="1600" dirty="0" err="1">
                <a:solidFill>
                  <a:srgbClr val="000000"/>
                </a:solidFill>
              </a:rPr>
              <a:t>apples</a:t>
            </a:r>
            <a:r>
              <a:rPr lang="nb-NO" sz="1600" dirty="0">
                <a:solidFill>
                  <a:srgbClr val="000000"/>
                </a:solidFill>
              </a:rPr>
              <a:t> and </a:t>
            </a:r>
            <a:r>
              <a:rPr lang="nb-NO" sz="1600" dirty="0" err="1">
                <a:solidFill>
                  <a:srgbClr val="000000"/>
                </a:solidFill>
              </a:rPr>
              <a:t>oranges</a:t>
            </a:r>
            <a:r>
              <a:rPr lang="nb-NO" sz="1600" dirty="0">
                <a:solidFill>
                  <a:srgbClr val="000000"/>
                </a:solidFill>
              </a:rPr>
              <a:t> </a:t>
            </a:r>
            <a:r>
              <a:rPr lang="nb-NO" sz="1600" dirty="0" err="1">
                <a:solidFill>
                  <a:srgbClr val="000000"/>
                </a:solidFill>
              </a:rPr>
              <a:t>are</a:t>
            </a:r>
            <a:r>
              <a:rPr lang="nb-NO" sz="1600" dirty="0">
                <a:solidFill>
                  <a:srgbClr val="000000"/>
                </a:solidFill>
              </a:rPr>
              <a:t> </a:t>
            </a:r>
            <a:r>
              <a:rPr lang="nb-NO" sz="1600" dirty="0" err="1">
                <a:solidFill>
                  <a:srgbClr val="000000"/>
                </a:solidFill>
              </a:rPr>
              <a:t>health</a:t>
            </a:r>
            <a:r>
              <a:rPr lang="nb-NO" sz="1600" dirty="0">
                <a:solidFill>
                  <a:srgbClr val="000000"/>
                </a:solidFill>
              </a:rPr>
              <a:t>» </a:t>
            </a:r>
          </a:p>
          <a:p>
            <a:pPr algn="ctr"/>
            <a:r>
              <a:rPr lang="nb-NO" sz="1600" dirty="0">
                <a:solidFill>
                  <a:srgbClr val="000000"/>
                </a:solidFill>
              </a:rPr>
              <a:t>(</a:t>
            </a:r>
            <a:r>
              <a:rPr lang="nb-NO" sz="1600" dirty="0" err="1">
                <a:solidFill>
                  <a:srgbClr val="000000"/>
                </a:solidFill>
              </a:rPr>
              <a:t>Vector</a:t>
            </a:r>
            <a:r>
              <a:rPr lang="nb-NO" sz="1600" dirty="0">
                <a:solidFill>
                  <a:srgbClr val="000000"/>
                </a:solidFill>
              </a:rPr>
              <a:t>: 0.8, 0.1)</a:t>
            </a:r>
          </a:p>
        </p:txBody>
      </p:sp>
      <p:pic>
        <p:nvPicPr>
          <p:cNvPr id="9" name="Picture 8" descr="Document Special Lineal color icon">
            <a:extLst>
              <a:ext uri="{FF2B5EF4-FFF2-40B4-BE49-F238E27FC236}">
                <a16:creationId xmlns:a16="http://schemas.microsoft.com/office/drawing/2014/main" id="{D814403F-B918-F080-C0FB-6B0BA776B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4" y="3863357"/>
            <a:ext cx="756470" cy="75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id="{346C3781-96D9-1438-864E-097E55C7F966}"/>
              </a:ext>
            </a:extLst>
          </p:cNvPr>
          <p:cNvSpPr txBox="1"/>
          <p:nvPr/>
        </p:nvSpPr>
        <p:spPr>
          <a:xfrm>
            <a:off x="7660006" y="4852765"/>
            <a:ext cx="191628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600" b="1" dirty="0" err="1">
                <a:solidFill>
                  <a:srgbClr val="000000"/>
                </a:solidFill>
              </a:rPr>
              <a:t>Document</a:t>
            </a:r>
            <a:r>
              <a:rPr lang="nb-NO" sz="1600" b="1" dirty="0">
                <a:solidFill>
                  <a:srgbClr val="000000"/>
                </a:solidFill>
              </a:rPr>
              <a:t> 2: </a:t>
            </a:r>
            <a:br>
              <a:rPr lang="nb-NO" sz="1600" b="1" dirty="0">
                <a:solidFill>
                  <a:srgbClr val="000000"/>
                </a:solidFill>
              </a:rPr>
            </a:br>
            <a:r>
              <a:rPr lang="nb-NO" sz="1600" dirty="0">
                <a:solidFill>
                  <a:srgbClr val="000000"/>
                </a:solidFill>
              </a:rPr>
              <a:t>«Apple </a:t>
            </a:r>
            <a:r>
              <a:rPr lang="nb-NO" sz="1600" dirty="0" err="1">
                <a:solidFill>
                  <a:srgbClr val="000000"/>
                </a:solidFill>
              </a:rPr>
              <a:t>Inc</a:t>
            </a:r>
            <a:r>
              <a:rPr lang="nb-NO" sz="1600" dirty="0">
                <a:solidFill>
                  <a:srgbClr val="000000"/>
                </a:solidFill>
              </a:rPr>
              <a:t> </a:t>
            </a:r>
            <a:r>
              <a:rPr lang="nb-NO" sz="1600" dirty="0" err="1">
                <a:solidFill>
                  <a:srgbClr val="000000"/>
                </a:solidFill>
              </a:rPr>
              <a:t>produces</a:t>
            </a:r>
            <a:r>
              <a:rPr lang="nb-NO" sz="1600" dirty="0">
                <a:solidFill>
                  <a:srgbClr val="000000"/>
                </a:solidFill>
              </a:rPr>
              <a:t> </a:t>
            </a:r>
            <a:r>
              <a:rPr lang="nb-NO" sz="1600" dirty="0" err="1">
                <a:solidFill>
                  <a:srgbClr val="000000"/>
                </a:solidFill>
              </a:rPr>
              <a:t>popular</a:t>
            </a:r>
            <a:r>
              <a:rPr lang="nb-NO" sz="1600" dirty="0">
                <a:solidFill>
                  <a:srgbClr val="000000"/>
                </a:solidFill>
              </a:rPr>
              <a:t> </a:t>
            </a:r>
            <a:r>
              <a:rPr lang="nb-NO" sz="1600" dirty="0" err="1">
                <a:solidFill>
                  <a:srgbClr val="000000"/>
                </a:solidFill>
              </a:rPr>
              <a:t>electronics</a:t>
            </a:r>
            <a:r>
              <a:rPr lang="nb-NO" sz="1600" dirty="0">
                <a:solidFill>
                  <a:srgbClr val="000000"/>
                </a:solidFill>
              </a:rPr>
              <a:t>»</a:t>
            </a:r>
          </a:p>
          <a:p>
            <a:pPr algn="ctr"/>
            <a:r>
              <a:rPr lang="nb-NO" sz="1600" dirty="0">
                <a:solidFill>
                  <a:srgbClr val="000000"/>
                </a:solidFill>
              </a:rPr>
              <a:t>(</a:t>
            </a:r>
            <a:r>
              <a:rPr lang="nb-NO" sz="1600" dirty="0" err="1">
                <a:solidFill>
                  <a:srgbClr val="000000"/>
                </a:solidFill>
              </a:rPr>
              <a:t>Vector</a:t>
            </a:r>
            <a:r>
              <a:rPr lang="nb-NO" sz="1600" dirty="0">
                <a:solidFill>
                  <a:srgbClr val="000000"/>
                </a:solidFill>
              </a:rPr>
              <a:t>: 0.1, 0.9)</a:t>
            </a:r>
          </a:p>
        </p:txBody>
      </p:sp>
      <p:pic>
        <p:nvPicPr>
          <p:cNvPr id="11" name="Picture 10" descr="Document Special Lineal color icon">
            <a:extLst>
              <a:ext uri="{FF2B5EF4-FFF2-40B4-BE49-F238E27FC236}">
                <a16:creationId xmlns:a16="http://schemas.microsoft.com/office/drawing/2014/main" id="{8FFB6F22-A172-6776-A199-6CB95DAFA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536" y="1454174"/>
            <a:ext cx="756470" cy="75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Document Special Lineal color icon">
            <a:extLst>
              <a:ext uri="{FF2B5EF4-FFF2-40B4-BE49-F238E27FC236}">
                <a16:creationId xmlns:a16="http://schemas.microsoft.com/office/drawing/2014/main" id="{611BE531-4CE6-BF8A-43E2-A2C4EDEE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130" y="1368275"/>
            <a:ext cx="756470" cy="75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1F866A99-FAF9-7577-A993-00EB77176136}"/>
              </a:ext>
            </a:extLst>
          </p:cNvPr>
          <p:cNvSpPr txBox="1"/>
          <p:nvPr/>
        </p:nvSpPr>
        <p:spPr>
          <a:xfrm>
            <a:off x="6451446" y="2337185"/>
            <a:ext cx="16606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NO"/>
            </a:defPPr>
            <a:lvl1pPr marL="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7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9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24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98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73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46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20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95" algn="l" defTabSz="685749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b-NO" sz="1600" b="1" dirty="0" err="1">
                <a:solidFill>
                  <a:srgbClr val="000000"/>
                </a:solidFill>
              </a:rPr>
              <a:t>Document</a:t>
            </a:r>
            <a:r>
              <a:rPr lang="nb-NO" sz="1600" b="1" dirty="0">
                <a:solidFill>
                  <a:srgbClr val="000000"/>
                </a:solidFill>
              </a:rPr>
              <a:t> 1: </a:t>
            </a:r>
            <a:br>
              <a:rPr lang="nb-NO" sz="1600" b="1" dirty="0">
                <a:solidFill>
                  <a:srgbClr val="000000"/>
                </a:solidFill>
              </a:rPr>
            </a:br>
            <a:r>
              <a:rPr lang="nb-NO" sz="1600" dirty="0">
                <a:solidFill>
                  <a:srgbClr val="000000"/>
                </a:solidFill>
              </a:rPr>
              <a:t>«I Love </a:t>
            </a:r>
            <a:r>
              <a:rPr lang="nb-NO" sz="1600" dirty="0" err="1">
                <a:solidFill>
                  <a:srgbClr val="000000"/>
                </a:solidFill>
              </a:rPr>
              <a:t>eating</a:t>
            </a:r>
            <a:r>
              <a:rPr lang="nb-NO" sz="1600" dirty="0">
                <a:solidFill>
                  <a:srgbClr val="000000"/>
                </a:solidFill>
              </a:rPr>
              <a:t> </a:t>
            </a:r>
            <a:r>
              <a:rPr lang="nb-NO" sz="1600" dirty="0" err="1">
                <a:solidFill>
                  <a:srgbClr val="000000"/>
                </a:solidFill>
              </a:rPr>
              <a:t>apples</a:t>
            </a:r>
            <a:r>
              <a:rPr lang="nb-NO" sz="1600" dirty="0">
                <a:solidFill>
                  <a:srgbClr val="000000"/>
                </a:solidFill>
              </a:rPr>
              <a:t>»</a:t>
            </a:r>
          </a:p>
          <a:p>
            <a:pPr algn="ctr"/>
            <a:r>
              <a:rPr lang="nb-NO" sz="1600" dirty="0">
                <a:solidFill>
                  <a:srgbClr val="000000"/>
                </a:solidFill>
              </a:rPr>
              <a:t>(</a:t>
            </a:r>
            <a:r>
              <a:rPr lang="nb-NO" sz="1600" dirty="0" err="1">
                <a:solidFill>
                  <a:srgbClr val="000000"/>
                </a:solidFill>
              </a:rPr>
              <a:t>Vector</a:t>
            </a:r>
            <a:r>
              <a:rPr lang="nb-NO" sz="1600" dirty="0">
                <a:solidFill>
                  <a:srgbClr val="000000"/>
                </a:solidFill>
              </a:rPr>
              <a:t>: 0.9, 0.1)</a:t>
            </a:r>
          </a:p>
        </p:txBody>
      </p:sp>
    </p:spTree>
    <p:extLst>
      <p:ext uri="{BB962C8B-B14F-4D97-AF65-F5344CB8AC3E}">
        <p14:creationId xmlns:p14="http://schemas.microsoft.com/office/powerpoint/2010/main" val="4009890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2">
            <a:extLst>
              <a:ext uri="{FF2B5EF4-FFF2-40B4-BE49-F238E27FC236}">
                <a16:creationId xmlns:a16="http://schemas.microsoft.com/office/drawing/2014/main" id="{8B83951B-8274-1437-422E-545634D828A0}"/>
              </a:ext>
            </a:extLst>
          </p:cNvPr>
          <p:cNvSpPr>
            <a:spLocks noGrp="1"/>
          </p:cNvSpPr>
          <p:nvPr/>
        </p:nvSpPr>
        <p:spPr bwMode="auto">
          <a:xfrm>
            <a:off x="1288397" y="-1378"/>
            <a:ext cx="10509941" cy="777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algn="l" defTabSz="685749" rtl="0" eaLnBrk="1" latinLnBrk="0" hangingPunct="1">
              <a:lnSpc>
                <a:spcPts val="2850"/>
              </a:lnSpc>
              <a:spcBef>
                <a:spcPct val="0"/>
              </a:spcBef>
              <a:buNone/>
              <a:defRPr sz="225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>
              <a:lnSpc>
                <a:spcPts val="2850"/>
              </a:lnSpc>
              <a:spcBef>
                <a:spcPct val="0"/>
              </a:spcBef>
            </a:pPr>
            <a:r>
              <a:rPr lang="nb-NO" sz="3150" b="1" err="1">
                <a:solidFill>
                  <a:srgbClr val="000000"/>
                </a:solidFill>
              </a:rPr>
              <a:t>Search</a:t>
            </a:r>
            <a:r>
              <a:rPr lang="nb-NO" sz="3150" b="1">
                <a:solidFill>
                  <a:srgbClr val="000000"/>
                </a:solidFill>
              </a:rPr>
              <a:t> </a:t>
            </a:r>
            <a:r>
              <a:rPr lang="nb-NO" sz="3150" b="1" err="1">
                <a:solidFill>
                  <a:srgbClr val="000000"/>
                </a:solidFill>
              </a:rPr>
              <a:t>methods</a:t>
            </a:r>
            <a:r>
              <a:rPr lang="nb-NO" sz="3150" b="1">
                <a:solidFill>
                  <a:srgbClr val="000000"/>
                </a:solidFill>
              </a:rPr>
              <a:t> in-</a:t>
            </a:r>
            <a:r>
              <a:rPr lang="nb-NO" sz="3150" b="1" err="1">
                <a:solidFill>
                  <a:srgbClr val="000000"/>
                </a:solidFill>
              </a:rPr>
              <a:t>depth</a:t>
            </a:r>
            <a:endParaRPr lang="en-US" err="1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5F9573-3FBD-326E-D1F9-78987A0BB6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655420"/>
              </p:ext>
            </p:extLst>
          </p:nvPr>
        </p:nvGraphicFramePr>
        <p:xfrm>
          <a:off x="338667" y="1012092"/>
          <a:ext cx="11519886" cy="3779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68744896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59655923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136340034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41125818"/>
                    </a:ext>
                  </a:extLst>
                </a:gridCol>
                <a:gridCol w="1766286">
                  <a:extLst>
                    <a:ext uri="{9D8B030D-6E8A-4147-A177-3AD203B41FA5}">
                      <a16:colId xmlns:a16="http://schemas.microsoft.com/office/drawing/2014/main" val="40790725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Search 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Advantages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Disadvantages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 Cases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031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 dirty="0"/>
                        <a:t>Exact Nearest Neighbor (NN) Search</a:t>
                      </a:r>
                      <a:endParaRPr lang="en-US" sz="16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Finds the closest vector(s) by comparing all vectors in the dataset.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Accurate results, simple to implement.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Slow for large datasets, high computational cost.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Small datasets, applications where accuracy is critical.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408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/>
                        <a:t>Approximate Nearest Neighbor (ANN) Search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Uses algorithms to quickly find vectors that are close enough, not necessarily the closest.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Faster than exact search, scalable to large datasets.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May not always find the true nearest neighbors.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Large-scale search, real-time applications.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763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1"/>
                        <a:t>Hierarchical Navigable Small World (HNSW)</a:t>
                      </a:r>
                      <a:endParaRPr lang="en-US" sz="16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Builds a graph of vectors where close vectors are linked, navigating through it to find the nearest ones.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Fast search, high accuracy, and good scalability.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Complex to implement, higher memory usage.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Large datasets, real-time search, recommendation systems.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1860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817249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Personnalisé 3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_MASTER_TEMPLATE_VENGL_TAHOMA" id="{E6DA2B75-48F3-0949-8F03-03038AC15B4D}" vid="{24F4E735-CCB5-3C4B-B259-E7DCADFF682D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5832c1-a361-4be1-b883-bb7893c6cdc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17" ma:contentTypeDescription="Create a new document." ma:contentTypeScope="" ma:versionID="93736e7d93b5d9d700f76dc3a1fc5e0e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447c96e4b8ae5eed2f0dddca9f0234fb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Location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3CDE10-8C2E-4455-8DFD-39DE870FAAA8}">
  <ds:schemaRefs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b2d2f379-e54e-4947-9c46-21371fd54172"/>
    <ds:schemaRef ds:uri="185832c1-a361-4be1-b883-bb7893c6cdc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BF5853-6EA9-45BA-8965-09A4875A1010}">
  <ds:schemaRefs>
    <ds:schemaRef ds:uri="185832c1-a361-4be1-b883-bb7893c6cdc9"/>
    <ds:schemaRef ds:uri="b2d2f379-e54e-4947-9c46-21371fd541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1. EN_SSG_PPT template 16-9</Template>
  <TotalTime>17722</TotalTime>
  <Words>2590</Words>
  <Application>Microsoft Macintosh PowerPoint</Application>
  <PresentationFormat>Widescreen</PresentationFormat>
  <Paragraphs>418</Paragraphs>
  <Slides>32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8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32</vt:i4>
      </vt:variant>
    </vt:vector>
  </HeadingPairs>
  <TitlesOfParts>
    <vt:vector size="41" baseType="lpstr">
      <vt:lpstr>Arial</vt:lpstr>
      <vt:lpstr>Consolas</vt:lpstr>
      <vt:lpstr>Courier New</vt:lpstr>
      <vt:lpstr>Gotham Medium</vt:lpstr>
      <vt:lpstr>HurmeGeometricSans4 Bold</vt:lpstr>
      <vt:lpstr>Segoe UI</vt:lpstr>
      <vt:lpstr>Tahoma</vt:lpstr>
      <vt:lpstr>Wingdings</vt:lpstr>
      <vt:lpstr>Sopra Steria Group</vt:lpstr>
      <vt:lpstr>How vector databases/stores are used for Generative AI services </vt:lpstr>
      <vt:lpstr>PowerPoint-presentasjon</vt:lpstr>
      <vt:lpstr>Large ecosystem of different models</vt:lpstr>
      <vt:lpstr>How can we use our LLM’s with our own data?</vt:lpstr>
      <vt:lpstr>PowerPoint-presentasjon</vt:lpstr>
      <vt:lpstr>New ways using RAG to find information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Difference between RDMS and Vector database</vt:lpstr>
      <vt:lpstr>Difference between RDMS and Vector database</vt:lpstr>
      <vt:lpstr>Embedding of information</vt:lpstr>
      <vt:lpstr>Embedding of information</vt:lpstr>
      <vt:lpstr>Cross-lingual</vt:lpstr>
      <vt:lpstr>Embedding example</vt:lpstr>
      <vt:lpstr>Pros / Cons of different vector stores (Microsoft)</vt:lpstr>
      <vt:lpstr>Enter Azure PostgreSQL</vt:lpstr>
      <vt:lpstr>Local embedding Azure PostgreSQL</vt:lpstr>
      <vt:lpstr>Local embedding Azure PostgreSQL</vt:lpstr>
      <vt:lpstr>Local embedding Azure PostgreSQL with similiarty search</vt:lpstr>
      <vt:lpstr>OpenAI Embedding with Langchain</vt:lpstr>
      <vt:lpstr>Azure PostgreSQL</vt:lpstr>
      <vt:lpstr>Azure AI Search</vt:lpstr>
      <vt:lpstr>Azure AI Search</vt:lpstr>
      <vt:lpstr>Azure AI Search</vt:lpstr>
      <vt:lpstr>Summary – When to use what?</vt:lpstr>
      <vt:lpstr>So why a Vector Store/Database?</vt:lpstr>
      <vt:lpstr>PowerPoint-presentasjon</vt:lpstr>
      <vt:lpstr>Feedback to the session</vt:lpstr>
    </vt:vector>
  </TitlesOfParts>
  <Manager/>
  <Company>Sopra Steria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365 Copilot Workshop</dc:title>
  <dc:subject/>
  <dc:creator>LARSEN Annabel</dc:creator>
  <cp:keywords/>
  <dc:description/>
  <cp:lastModifiedBy>SANDBU Marius</cp:lastModifiedBy>
  <cp:revision>464</cp:revision>
  <cp:lastPrinted>2019-06-20T07:36:54Z</cp:lastPrinted>
  <dcterms:created xsi:type="dcterms:W3CDTF">2023-09-27T08:30:33Z</dcterms:created>
  <dcterms:modified xsi:type="dcterms:W3CDTF">2024-08-31T12:27:23Z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0x010100C27F7341B06EFC41B56229C9426A4853</vt:lpwstr>
  </property>
  <property fmtid="{D5CDD505-2E9C-101B-9397-08002B2CF9AE}" pid="3" name="Order">
    <vt:r8>881400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  <property fmtid="{D5CDD505-2E9C-101B-9397-08002B2CF9AE}" pid="11" name="MSIP_Label_c5e6e129-f928-4a05-ae32-d838f6b21bdd_Enabled">
    <vt:lpwstr>true</vt:lpwstr>
  </property>
  <property fmtid="{D5CDD505-2E9C-101B-9397-08002B2CF9AE}" pid="12" name="MSIP_Label_c5e6e129-f928-4a05-ae32-d838f6b21bdd_SetDate">
    <vt:lpwstr>2023-03-10T15:57:49Z</vt:lpwstr>
  </property>
  <property fmtid="{D5CDD505-2E9C-101B-9397-08002B2CF9AE}" pid="13" name="MSIP_Label_c5e6e129-f928-4a05-ae32-d838f6b21bdd_Method">
    <vt:lpwstr>Privileged</vt:lpwstr>
  </property>
  <property fmtid="{D5CDD505-2E9C-101B-9397-08002B2CF9AE}" pid="14" name="MSIP_Label_c5e6e129-f928-4a05-ae32-d838f6b21bdd_Name">
    <vt:lpwstr>EN Restricted use</vt:lpwstr>
  </property>
  <property fmtid="{D5CDD505-2E9C-101B-9397-08002B2CF9AE}" pid="15" name="MSIP_Label_c5e6e129-f928-4a05-ae32-d838f6b21bdd_SiteId">
    <vt:lpwstr>8b87af7d-8647-4dc7-8df4-5f69a2011bb5</vt:lpwstr>
  </property>
  <property fmtid="{D5CDD505-2E9C-101B-9397-08002B2CF9AE}" pid="16" name="MSIP_Label_c5e6e129-f928-4a05-ae32-d838f6b21bdd_ActionId">
    <vt:lpwstr>20faba5d-9732-4dc8-8ef5-5d28f9fba17c</vt:lpwstr>
  </property>
  <property fmtid="{D5CDD505-2E9C-101B-9397-08002B2CF9AE}" pid="17" name="MSIP_Label_c5e6e129-f928-4a05-ae32-d838f6b21bdd_ContentBits">
    <vt:lpwstr>3</vt:lpwstr>
  </property>
  <property fmtid="{D5CDD505-2E9C-101B-9397-08002B2CF9AE}" pid="18" name="ClassificationContentMarkingFooterLocations">
    <vt:lpwstr>Sopra Steria Group:7</vt:lpwstr>
  </property>
  <property fmtid="{D5CDD505-2E9C-101B-9397-08002B2CF9AE}" pid="19" name="ClassificationContentMarkingFooterText">
    <vt:lpwstr>C2 - Restricted use </vt:lpwstr>
  </property>
  <property fmtid="{D5CDD505-2E9C-101B-9397-08002B2CF9AE}" pid="20" name="Languages">
    <vt:lpwstr/>
  </property>
  <property fmtid="{D5CDD505-2E9C-101B-9397-08002B2CF9AE}" pid="21" name="Document type">
    <vt:lpwstr/>
  </property>
  <property fmtid="{D5CDD505-2E9C-101B-9397-08002B2CF9AE}" pid="22" name="Community">
    <vt:lpwstr/>
  </property>
  <property fmtid="{D5CDD505-2E9C-101B-9397-08002B2CF9AE}" pid="23" name="Steria location">
    <vt:lpwstr/>
  </property>
  <property fmtid="{D5CDD505-2E9C-101B-9397-08002B2CF9AE}" pid="24" name="MSIP_Label_f42aa342-8706-4288-bd11-ebb85995028c_Enabled">
    <vt:lpwstr>true</vt:lpwstr>
  </property>
  <property fmtid="{D5CDD505-2E9C-101B-9397-08002B2CF9AE}" pid="25" name="MSIP_Label_f42aa342-8706-4288-bd11-ebb85995028c_SetDate">
    <vt:lpwstr>2024-04-06T20:51:33Z</vt:lpwstr>
  </property>
  <property fmtid="{D5CDD505-2E9C-101B-9397-08002B2CF9AE}" pid="26" name="MSIP_Label_f42aa342-8706-4288-bd11-ebb85995028c_Method">
    <vt:lpwstr>Privileged</vt:lpwstr>
  </property>
  <property fmtid="{D5CDD505-2E9C-101B-9397-08002B2CF9AE}" pid="27" name="MSIP_Label_f42aa342-8706-4288-bd11-ebb85995028c_Name">
    <vt:lpwstr>Internal</vt:lpwstr>
  </property>
  <property fmtid="{D5CDD505-2E9C-101B-9397-08002B2CF9AE}" pid="28" name="MSIP_Label_f42aa342-8706-4288-bd11-ebb85995028c_SiteId">
    <vt:lpwstr>72f988bf-86f1-41af-91ab-2d7cd011db47</vt:lpwstr>
  </property>
  <property fmtid="{D5CDD505-2E9C-101B-9397-08002B2CF9AE}" pid="29" name="MSIP_Label_f42aa342-8706-4288-bd11-ebb85995028c_ActionId">
    <vt:lpwstr>ae8d17e0-e664-43a9-82d3-45ccb87a5dcc</vt:lpwstr>
  </property>
  <property fmtid="{D5CDD505-2E9C-101B-9397-08002B2CF9AE}" pid="30" name="MSIP_Label_f42aa342-8706-4288-bd11-ebb85995028c_ContentBits">
    <vt:lpwstr>0</vt:lpwstr>
  </property>
</Properties>
</file>